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D600"/>
    <a:srgbClr val="FF8200"/>
    <a:srgbClr val="C63663"/>
    <a:srgbClr val="FFC72C"/>
    <a:srgbClr val="43B02A"/>
    <a:srgbClr val="5B6770"/>
    <a:srgbClr val="333F48"/>
    <a:srgbClr val="006747"/>
    <a:srgbClr val="BFD230"/>
    <a:srgbClr val="2B9C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4"/>
    <p:restoredTop sz="96197"/>
  </p:normalViewPr>
  <p:slideViewPr>
    <p:cSldViewPr snapToGrid="0" snapToObjects="1">
      <p:cViewPr>
        <p:scale>
          <a:sx n="126" d="100"/>
          <a:sy n="126" d="100"/>
        </p:scale>
        <p:origin x="424"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9537A4-6B61-F644-9EA9-5947E5A18D75}" type="datetimeFigureOut">
              <a:rPr lang="en-US" smtClean="0"/>
              <a:t>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C3356-4E3D-E444-90F2-C03AA4DC043C}" type="slidenum">
              <a:rPr lang="en-US" smtClean="0"/>
              <a:t>‹#›</a:t>
            </a:fld>
            <a:endParaRPr lang="en-US"/>
          </a:p>
        </p:txBody>
      </p:sp>
    </p:spTree>
    <p:extLst>
      <p:ext uri="{BB962C8B-B14F-4D97-AF65-F5344CB8AC3E}">
        <p14:creationId xmlns:p14="http://schemas.microsoft.com/office/powerpoint/2010/main" val="142855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6C3356-4E3D-E444-90F2-C03AA4DC043C}" type="slidenum">
              <a:rPr lang="en-US" smtClean="0"/>
              <a:t>1</a:t>
            </a:fld>
            <a:endParaRPr lang="en-US"/>
          </a:p>
        </p:txBody>
      </p:sp>
    </p:spTree>
    <p:extLst>
      <p:ext uri="{BB962C8B-B14F-4D97-AF65-F5344CB8AC3E}">
        <p14:creationId xmlns:p14="http://schemas.microsoft.com/office/powerpoint/2010/main" val="475978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4647636-EED3-4146-B9A2-759AFBFC9B44}"/>
              </a:ext>
            </a:extLst>
          </p:cNvPr>
          <p:cNvCxnSpPr>
            <a:cxnSpLocks/>
          </p:cNvCxnSpPr>
          <p:nvPr userDrawn="1"/>
        </p:nvCxnSpPr>
        <p:spPr>
          <a:xfrm>
            <a:off x="4454587" y="856281"/>
            <a:ext cx="0" cy="5616622"/>
          </a:xfrm>
          <a:prstGeom prst="line">
            <a:avLst/>
          </a:prstGeom>
          <a:ln w="6350">
            <a:solidFill>
              <a:srgbClr val="5B6770"/>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AC7FFC8-C310-E744-BE4D-2193075CAD7D}"/>
              </a:ext>
            </a:extLst>
          </p:cNvPr>
          <p:cNvSpPr txBox="1"/>
          <p:nvPr userDrawn="1"/>
        </p:nvSpPr>
        <p:spPr>
          <a:xfrm>
            <a:off x="448592" y="940692"/>
            <a:ext cx="822960" cy="276999"/>
          </a:xfrm>
          <a:prstGeom prst="rect">
            <a:avLst/>
          </a:prstGeom>
          <a:noFill/>
          <a:ln w="3175">
            <a:solidFill>
              <a:srgbClr val="333F48"/>
            </a:solidFill>
          </a:ln>
        </p:spPr>
        <p:txBody>
          <a:bodyPr wrap="square" lIns="0" tIns="0" rIns="0" bIns="0" rtlCol="0" anchor="ctr">
            <a:noAutofit/>
          </a:bodyPr>
          <a:lstStyle/>
          <a:p>
            <a:pPr algn="ctr"/>
            <a:r>
              <a:rPr lang="en-US" sz="1600" dirty="0">
                <a:solidFill>
                  <a:srgbClr val="333F48"/>
                </a:solidFill>
                <a:cs typeface="Calibri" panose="020F0502020204030204" pitchFamily="34" charset="0"/>
              </a:rPr>
              <a:t>STEP 1</a:t>
            </a:r>
          </a:p>
        </p:txBody>
      </p:sp>
      <p:sp>
        <p:nvSpPr>
          <p:cNvPr id="7" name="TextBox 6">
            <a:extLst>
              <a:ext uri="{FF2B5EF4-FFF2-40B4-BE49-F238E27FC236}">
                <a16:creationId xmlns:a16="http://schemas.microsoft.com/office/drawing/2014/main" id="{EEEC8542-B1A5-9E44-B87B-4EAB6F280D3A}"/>
              </a:ext>
            </a:extLst>
          </p:cNvPr>
          <p:cNvSpPr txBox="1"/>
          <p:nvPr userDrawn="1"/>
        </p:nvSpPr>
        <p:spPr>
          <a:xfrm>
            <a:off x="448591" y="1305876"/>
            <a:ext cx="3895171" cy="430887"/>
          </a:xfrm>
          <a:prstGeom prst="rect">
            <a:avLst/>
          </a:prstGeom>
          <a:noFill/>
        </p:spPr>
        <p:txBody>
          <a:bodyPr wrap="square" lIns="0" tIns="0" bIns="0" rtlCol="0">
            <a:spAutoFit/>
          </a:bodyPr>
          <a:lstStyle/>
          <a:p>
            <a:r>
              <a:rPr lang="en-US" sz="1400" dirty="0">
                <a:solidFill>
                  <a:srgbClr val="5B6770"/>
                </a:solidFill>
                <a:latin typeface="+mj-lt"/>
                <a:cs typeface="Calibri" panose="020F0502020204030204" pitchFamily="34" charset="0"/>
              </a:rPr>
              <a:t>Use your answers to the research template to fill in short, direct answers to the following:</a:t>
            </a:r>
          </a:p>
        </p:txBody>
      </p:sp>
      <p:sp>
        <p:nvSpPr>
          <p:cNvPr id="8" name="Text Placeholder 47">
            <a:extLst>
              <a:ext uri="{FF2B5EF4-FFF2-40B4-BE49-F238E27FC236}">
                <a16:creationId xmlns:a16="http://schemas.microsoft.com/office/drawing/2014/main" id="{F563A310-B7DB-4C48-A717-FE6A5641FB5C}"/>
              </a:ext>
            </a:extLst>
          </p:cNvPr>
          <p:cNvSpPr txBox="1">
            <a:spLocks/>
          </p:cNvSpPr>
          <p:nvPr userDrawn="1"/>
        </p:nvSpPr>
        <p:spPr>
          <a:xfrm>
            <a:off x="448592" y="281190"/>
            <a:ext cx="7772400" cy="461665"/>
          </a:xfrm>
          <a:prstGeom prst="rect">
            <a:avLst/>
          </a:prstGeom>
          <a:solidFill>
            <a:srgbClr val="333F48"/>
          </a:solidFill>
        </p:spPr>
        <p:txBody>
          <a:bodyPr wrap="square" lIns="228600" rIns="9144" anchor="ctr">
            <a:spAutoFit/>
          </a:bodyPr>
          <a:lstStyle>
            <a:lvl1pPr marL="0" indent="0" algn="l" defTabSz="914400" rtl="0" eaLnBrk="1" latinLnBrk="0" hangingPunct="1">
              <a:lnSpc>
                <a:spcPct val="100000"/>
              </a:lnSpc>
              <a:spcBef>
                <a:spcPts val="1000"/>
              </a:spcBef>
              <a:buFont typeface="Arial" panose="020B0604020202020204" pitchFamily="34" charset="0"/>
              <a:buNone/>
              <a:defRPr sz="16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1"/>
                </a:solidFill>
              </a:rPr>
              <a:t>COMPETITIVE POSITIONING STATEMENT TEMPLATE</a:t>
            </a:r>
          </a:p>
        </p:txBody>
      </p:sp>
      <p:sp>
        <p:nvSpPr>
          <p:cNvPr id="9" name="TextBox 8">
            <a:extLst>
              <a:ext uri="{FF2B5EF4-FFF2-40B4-BE49-F238E27FC236}">
                <a16:creationId xmlns:a16="http://schemas.microsoft.com/office/drawing/2014/main" id="{D3FF5395-8BD5-5842-AB88-1521F3CAB879}"/>
              </a:ext>
            </a:extLst>
          </p:cNvPr>
          <p:cNvSpPr txBox="1"/>
          <p:nvPr userDrawn="1"/>
        </p:nvSpPr>
        <p:spPr>
          <a:xfrm>
            <a:off x="448592" y="1927874"/>
            <a:ext cx="1069848" cy="292388"/>
          </a:xfrm>
          <a:prstGeom prst="snip1Rect">
            <a:avLst/>
          </a:prstGeom>
          <a:solidFill>
            <a:srgbClr val="43B02A"/>
          </a:solidFill>
          <a:ln w="3175">
            <a:noFill/>
          </a:ln>
        </p:spPr>
        <p:txBody>
          <a:bodyPr wrap="square" lIns="0" tIns="0" rIns="0" bIns="45720" rtlCol="0" anchor="ctr" anchorCtr="0">
            <a:noAutofit/>
          </a:bodyPr>
          <a:lstStyle/>
          <a:p>
            <a:pPr algn="ctr"/>
            <a:r>
              <a:rPr lang="en-US" sz="1250" dirty="0">
                <a:solidFill>
                  <a:schemeClr val="bg1"/>
                </a:solidFill>
                <a:latin typeface="+mj-lt"/>
                <a:cs typeface="Calibri Light" panose="020F0302020204030204" pitchFamily="34" charset="0"/>
              </a:rPr>
              <a:t>My Agency</a:t>
            </a:r>
          </a:p>
        </p:txBody>
      </p:sp>
      <p:sp>
        <p:nvSpPr>
          <p:cNvPr id="10" name="TextBox 9">
            <a:extLst>
              <a:ext uri="{FF2B5EF4-FFF2-40B4-BE49-F238E27FC236}">
                <a16:creationId xmlns:a16="http://schemas.microsoft.com/office/drawing/2014/main" id="{1CDAB0AB-5F22-6647-80A5-E26F72B38769}"/>
              </a:ext>
            </a:extLst>
          </p:cNvPr>
          <p:cNvSpPr txBox="1"/>
          <p:nvPr userDrawn="1"/>
        </p:nvSpPr>
        <p:spPr>
          <a:xfrm>
            <a:off x="448592" y="2275645"/>
            <a:ext cx="1069848" cy="292388"/>
          </a:xfrm>
          <a:prstGeom prst="snip1Rect">
            <a:avLst/>
          </a:prstGeom>
          <a:solidFill>
            <a:srgbClr val="FFC72C"/>
          </a:solidFill>
          <a:ln w="3175">
            <a:noFill/>
          </a:ln>
        </p:spPr>
        <p:txBody>
          <a:bodyPr wrap="square" lIns="0" tIns="0" rIns="0" bIns="0" rtlCol="0" anchor="ctr" anchorCtr="0">
            <a:noAutofit/>
          </a:bodyPr>
          <a:lstStyle/>
          <a:p>
            <a:pPr algn="ctr"/>
            <a:r>
              <a:rPr lang="en-US" sz="1250" dirty="0">
                <a:solidFill>
                  <a:schemeClr val="bg1"/>
                </a:solidFill>
                <a:latin typeface="+mj-lt"/>
                <a:cs typeface="Calibri Light" panose="020F0302020204030204" pitchFamily="34" charset="0"/>
              </a:rPr>
              <a:t>Audience</a:t>
            </a:r>
          </a:p>
        </p:txBody>
      </p:sp>
      <p:sp>
        <p:nvSpPr>
          <p:cNvPr id="11" name="TextBox 10">
            <a:extLst>
              <a:ext uri="{FF2B5EF4-FFF2-40B4-BE49-F238E27FC236}">
                <a16:creationId xmlns:a16="http://schemas.microsoft.com/office/drawing/2014/main" id="{C6D30894-B872-E647-A008-5B7710350C21}"/>
              </a:ext>
            </a:extLst>
          </p:cNvPr>
          <p:cNvSpPr txBox="1"/>
          <p:nvPr userDrawn="1"/>
        </p:nvSpPr>
        <p:spPr>
          <a:xfrm>
            <a:off x="448592" y="2876472"/>
            <a:ext cx="1069848" cy="292608"/>
          </a:xfrm>
          <a:prstGeom prst="snip1Rect">
            <a:avLst/>
          </a:prstGeom>
          <a:solidFill>
            <a:srgbClr val="006747"/>
          </a:solidFill>
          <a:ln w="3175">
            <a:noFill/>
          </a:ln>
        </p:spPr>
        <p:txBody>
          <a:bodyPr wrap="square" lIns="0" tIns="0" rIns="0" bIns="0" rtlCol="0" anchor="ctr" anchorCtr="0">
            <a:noAutofit/>
          </a:bodyPr>
          <a:lstStyle/>
          <a:p>
            <a:pPr algn="ctr"/>
            <a:r>
              <a:rPr lang="en-US" sz="1250" dirty="0">
                <a:solidFill>
                  <a:schemeClr val="bg1"/>
                </a:solidFill>
                <a:latin typeface="+mj-lt"/>
                <a:cs typeface="Calibri Light" panose="020F0302020204030204" pitchFamily="34" charset="0"/>
              </a:rPr>
              <a:t>Market</a:t>
            </a:r>
          </a:p>
        </p:txBody>
      </p:sp>
      <p:sp>
        <p:nvSpPr>
          <p:cNvPr id="12" name="TextBox 11">
            <a:extLst>
              <a:ext uri="{FF2B5EF4-FFF2-40B4-BE49-F238E27FC236}">
                <a16:creationId xmlns:a16="http://schemas.microsoft.com/office/drawing/2014/main" id="{44A2A638-AE8D-EE4F-999E-4586403BA5E5}"/>
              </a:ext>
            </a:extLst>
          </p:cNvPr>
          <p:cNvSpPr txBox="1"/>
          <p:nvPr userDrawn="1"/>
        </p:nvSpPr>
        <p:spPr>
          <a:xfrm>
            <a:off x="448592" y="5007031"/>
            <a:ext cx="1069848" cy="292608"/>
          </a:xfrm>
          <a:prstGeom prst="snip1Rect">
            <a:avLst/>
          </a:prstGeom>
          <a:solidFill>
            <a:srgbClr val="C63663"/>
          </a:solidFill>
          <a:ln w="3175">
            <a:noFill/>
          </a:ln>
        </p:spPr>
        <p:txBody>
          <a:bodyPr wrap="square" lIns="0" tIns="0" rIns="0" bIns="0" rtlCol="0" anchor="ctr" anchorCtr="0">
            <a:noAutofit/>
          </a:bodyPr>
          <a:lstStyle/>
          <a:p>
            <a:pPr algn="ctr"/>
            <a:r>
              <a:rPr lang="en-US" sz="1250" dirty="0">
                <a:solidFill>
                  <a:schemeClr val="bg1"/>
                </a:solidFill>
                <a:latin typeface="+mj-lt"/>
                <a:cs typeface="Calibri Light" panose="020F0302020204030204" pitchFamily="34" charset="0"/>
              </a:rPr>
              <a:t>Differentiators</a:t>
            </a:r>
          </a:p>
        </p:txBody>
      </p:sp>
      <p:sp>
        <p:nvSpPr>
          <p:cNvPr id="16" name="TextBox 15">
            <a:extLst>
              <a:ext uri="{FF2B5EF4-FFF2-40B4-BE49-F238E27FC236}">
                <a16:creationId xmlns:a16="http://schemas.microsoft.com/office/drawing/2014/main" id="{AFAAC1A6-0E4C-EC4D-92DD-F343EA85B031}"/>
              </a:ext>
            </a:extLst>
          </p:cNvPr>
          <p:cNvSpPr txBox="1"/>
          <p:nvPr userDrawn="1"/>
        </p:nvSpPr>
        <p:spPr>
          <a:xfrm>
            <a:off x="448592" y="3483303"/>
            <a:ext cx="1069848" cy="292608"/>
          </a:xfrm>
          <a:prstGeom prst="snip1Rect">
            <a:avLst/>
          </a:prstGeom>
          <a:solidFill>
            <a:srgbClr val="FF8200"/>
          </a:solidFill>
          <a:ln w="3175">
            <a:noFill/>
          </a:ln>
        </p:spPr>
        <p:txBody>
          <a:bodyPr wrap="square" lIns="0" tIns="0" rIns="0" bIns="45720" rtlCol="0" anchor="ctr" anchorCtr="0">
            <a:noAutofit/>
          </a:bodyPr>
          <a:lstStyle/>
          <a:p>
            <a:pPr algn="ctr"/>
            <a:r>
              <a:rPr lang="en-US" sz="1250" dirty="0">
                <a:solidFill>
                  <a:schemeClr val="bg1"/>
                </a:solidFill>
                <a:latin typeface="+mj-lt"/>
                <a:cs typeface="Calibri Light" panose="020F0302020204030204" pitchFamily="34" charset="0"/>
              </a:rPr>
              <a:t>Competitors</a:t>
            </a:r>
          </a:p>
        </p:txBody>
      </p:sp>
      <p:sp>
        <p:nvSpPr>
          <p:cNvPr id="19" name="TextBox 18">
            <a:extLst>
              <a:ext uri="{FF2B5EF4-FFF2-40B4-BE49-F238E27FC236}">
                <a16:creationId xmlns:a16="http://schemas.microsoft.com/office/drawing/2014/main" id="{0F733338-D84D-6043-9CC3-6291E5CD0E49}"/>
              </a:ext>
            </a:extLst>
          </p:cNvPr>
          <p:cNvSpPr txBox="1"/>
          <p:nvPr userDrawn="1"/>
        </p:nvSpPr>
        <p:spPr>
          <a:xfrm>
            <a:off x="448592" y="5705302"/>
            <a:ext cx="1069848" cy="292608"/>
          </a:xfrm>
          <a:prstGeom prst="snip1Rect">
            <a:avLst/>
          </a:prstGeom>
          <a:solidFill>
            <a:srgbClr val="C4D600"/>
          </a:solidFill>
          <a:ln w="3175">
            <a:noFill/>
          </a:ln>
        </p:spPr>
        <p:txBody>
          <a:bodyPr wrap="square" lIns="0" tIns="0" rIns="0" bIns="0" rtlCol="0" anchor="ctr" anchorCtr="0">
            <a:noAutofit/>
          </a:bodyPr>
          <a:lstStyle/>
          <a:p>
            <a:pPr algn="ctr"/>
            <a:r>
              <a:rPr lang="en-US" sz="1250" dirty="0">
                <a:solidFill>
                  <a:schemeClr val="bg1"/>
                </a:solidFill>
                <a:latin typeface="+mj-lt"/>
                <a:cs typeface="Calibri Light" panose="020F0302020204030204" pitchFamily="34" charset="0"/>
              </a:rPr>
              <a:t>Benefits</a:t>
            </a:r>
          </a:p>
        </p:txBody>
      </p:sp>
      <p:sp>
        <p:nvSpPr>
          <p:cNvPr id="21" name="TextBox 20">
            <a:extLst>
              <a:ext uri="{FF2B5EF4-FFF2-40B4-BE49-F238E27FC236}">
                <a16:creationId xmlns:a16="http://schemas.microsoft.com/office/drawing/2014/main" id="{10529EB5-6411-D544-9A25-F2326D477627}"/>
              </a:ext>
            </a:extLst>
          </p:cNvPr>
          <p:cNvSpPr txBox="1"/>
          <p:nvPr userDrawn="1"/>
        </p:nvSpPr>
        <p:spPr>
          <a:xfrm>
            <a:off x="4601492" y="940692"/>
            <a:ext cx="822960" cy="276999"/>
          </a:xfrm>
          <a:prstGeom prst="rect">
            <a:avLst/>
          </a:prstGeom>
          <a:noFill/>
          <a:ln w="3175">
            <a:solidFill>
              <a:srgbClr val="333F48"/>
            </a:solidFill>
          </a:ln>
        </p:spPr>
        <p:txBody>
          <a:bodyPr wrap="square" lIns="0" tIns="0" rIns="0" bIns="0" rtlCol="0" anchor="ctr">
            <a:noAutofit/>
          </a:bodyPr>
          <a:lstStyle/>
          <a:p>
            <a:pPr algn="ctr"/>
            <a:r>
              <a:rPr lang="en-US" sz="1600" dirty="0">
                <a:solidFill>
                  <a:srgbClr val="333F48"/>
                </a:solidFill>
                <a:cs typeface="Calibri" panose="020F0502020204030204" pitchFamily="34" charset="0"/>
              </a:rPr>
              <a:t>STEP 2</a:t>
            </a:r>
          </a:p>
        </p:txBody>
      </p:sp>
      <p:sp>
        <p:nvSpPr>
          <p:cNvPr id="22" name="TextBox 21">
            <a:extLst>
              <a:ext uri="{FF2B5EF4-FFF2-40B4-BE49-F238E27FC236}">
                <a16:creationId xmlns:a16="http://schemas.microsoft.com/office/drawing/2014/main" id="{098403F1-F812-414F-A999-7C173645088A}"/>
              </a:ext>
            </a:extLst>
          </p:cNvPr>
          <p:cNvSpPr txBox="1"/>
          <p:nvPr userDrawn="1"/>
        </p:nvSpPr>
        <p:spPr>
          <a:xfrm>
            <a:off x="4598394" y="1305876"/>
            <a:ext cx="6996702" cy="215444"/>
          </a:xfrm>
          <a:prstGeom prst="rect">
            <a:avLst/>
          </a:prstGeom>
          <a:noFill/>
        </p:spPr>
        <p:txBody>
          <a:bodyPr wrap="square" lIns="0" tIns="0" bIns="0" rtlCol="0">
            <a:spAutoFit/>
          </a:bodyPr>
          <a:lstStyle/>
          <a:p>
            <a:r>
              <a:rPr lang="en-US" sz="1400" dirty="0">
                <a:solidFill>
                  <a:srgbClr val="5B6770"/>
                </a:solidFill>
                <a:latin typeface="+mj-lt"/>
                <a:cs typeface="Calibri" panose="020F0502020204030204" pitchFamily="34" charset="0"/>
              </a:rPr>
              <a:t>Use your answers to the left like a word bank to complete the sample statement framework:</a:t>
            </a:r>
          </a:p>
        </p:txBody>
      </p:sp>
      <p:sp>
        <p:nvSpPr>
          <p:cNvPr id="23" name="Rectangle 22">
            <a:extLst>
              <a:ext uri="{FF2B5EF4-FFF2-40B4-BE49-F238E27FC236}">
                <a16:creationId xmlns:a16="http://schemas.microsoft.com/office/drawing/2014/main" id="{32812080-308A-3B4A-A903-E6DB0C0ECF86}"/>
              </a:ext>
            </a:extLst>
          </p:cNvPr>
          <p:cNvSpPr/>
          <p:nvPr userDrawn="1"/>
        </p:nvSpPr>
        <p:spPr>
          <a:xfrm>
            <a:off x="4601491" y="1652637"/>
            <a:ext cx="6996707" cy="555752"/>
          </a:xfrm>
          <a:prstGeom prst="rect">
            <a:avLst/>
          </a:prstGeom>
          <a:solidFill>
            <a:schemeClr val="bg1"/>
          </a:solidFill>
          <a:ln w="12700" cap="rnd">
            <a:solidFill>
              <a:srgbClr val="5B6770"/>
            </a:solidFill>
          </a:ln>
        </p:spPr>
        <p:txBody>
          <a:bodyPr lIns="91440" tIns="45720" rIns="45720" bIns="45720" anchor="ctr" anchorCtr="0">
            <a:noAutofit/>
          </a:bodyPr>
          <a:lstStyle/>
          <a:p>
            <a:pPr lvl="0"/>
            <a:r>
              <a:rPr lang="en-US" sz="1300" dirty="0">
                <a:solidFill>
                  <a:srgbClr val="5B6770"/>
                </a:solidFill>
                <a:latin typeface="+mj-lt"/>
                <a:cs typeface="Calibri Light" panose="020F0302020204030204" pitchFamily="34" charset="0"/>
              </a:rPr>
              <a:t>By partnering with </a:t>
            </a:r>
            <a:r>
              <a:rPr lang="en-US" sz="1300" dirty="0">
                <a:solidFill>
                  <a:srgbClr val="43B02A"/>
                </a:solidFill>
                <a:cs typeface="Calibri Light" panose="020F0302020204030204" pitchFamily="34" charset="0"/>
              </a:rPr>
              <a:t>[my agency]</a:t>
            </a:r>
            <a:r>
              <a:rPr lang="en-US" sz="1300" dirty="0">
                <a:solidFill>
                  <a:srgbClr val="5B6770"/>
                </a:solidFill>
                <a:latin typeface="+mj-lt"/>
                <a:cs typeface="Calibri Light" panose="020F0302020204030204" pitchFamily="34" charset="0"/>
              </a:rPr>
              <a:t>,</a:t>
            </a:r>
            <a:r>
              <a:rPr lang="en-US" sz="1300" dirty="0">
                <a:solidFill>
                  <a:srgbClr val="43B02A"/>
                </a:solidFill>
                <a:latin typeface="+mj-lt"/>
                <a:cs typeface="Calibri Light" panose="020F0302020204030204" pitchFamily="34" charset="0"/>
              </a:rPr>
              <a:t> </a:t>
            </a:r>
            <a:r>
              <a:rPr lang="en-US" sz="1300" dirty="0">
                <a:solidFill>
                  <a:srgbClr val="FFC72C"/>
                </a:solidFill>
                <a:cs typeface="Calibri Light" panose="020F0302020204030204" pitchFamily="34" charset="0"/>
              </a:rPr>
              <a:t>[my audience] </a:t>
            </a:r>
            <a:r>
              <a:rPr lang="en-US" sz="1300" dirty="0">
                <a:solidFill>
                  <a:srgbClr val="5B6770"/>
                </a:solidFill>
                <a:latin typeface="+mj-lt"/>
                <a:cs typeface="Calibri Light" panose="020F0302020204030204" pitchFamily="34" charset="0"/>
              </a:rPr>
              <a:t>can help provide better care to their </a:t>
            </a:r>
            <a:r>
              <a:rPr lang="en-US" sz="1300" dirty="0">
                <a:solidFill>
                  <a:srgbClr val="006747"/>
                </a:solidFill>
                <a:cs typeface="Calibri Light" panose="020F0302020204030204" pitchFamily="34" charset="0"/>
              </a:rPr>
              <a:t>[market]</a:t>
            </a:r>
            <a:r>
              <a:rPr lang="en-US" sz="1300" dirty="0">
                <a:solidFill>
                  <a:srgbClr val="333F48"/>
                </a:solidFill>
                <a:latin typeface="+mj-lt"/>
                <a:cs typeface="Calibri Light" panose="020F0302020204030204" pitchFamily="34" charset="0"/>
              </a:rPr>
              <a:t>.</a:t>
            </a:r>
            <a:r>
              <a:rPr lang="en-US" sz="1300" dirty="0">
                <a:solidFill>
                  <a:srgbClr val="006747"/>
                </a:solidFill>
                <a:latin typeface="+mj-lt"/>
                <a:cs typeface="Calibri Light" panose="020F0302020204030204" pitchFamily="34" charset="0"/>
              </a:rPr>
              <a:t> </a:t>
            </a:r>
            <a:r>
              <a:rPr lang="en-US" sz="1300" dirty="0">
                <a:solidFill>
                  <a:srgbClr val="5B6770"/>
                </a:solidFill>
                <a:latin typeface="+mj-lt"/>
                <a:cs typeface="Calibri Light" panose="020F0302020204030204" pitchFamily="34" charset="0"/>
              </a:rPr>
              <a:t>Our </a:t>
            </a:r>
            <a:r>
              <a:rPr lang="en-US" sz="1300" dirty="0">
                <a:solidFill>
                  <a:srgbClr val="C63663"/>
                </a:solidFill>
                <a:cs typeface="Calibri Light" panose="020F0302020204030204" pitchFamily="34" charset="0"/>
              </a:rPr>
              <a:t>[differentiators]</a:t>
            </a:r>
            <a:r>
              <a:rPr lang="en-US" sz="1300" dirty="0">
                <a:solidFill>
                  <a:srgbClr val="C63663"/>
                </a:solidFill>
                <a:latin typeface="+mj-lt"/>
                <a:cs typeface="Calibri Light" panose="020F0302020204030204" pitchFamily="34" charset="0"/>
              </a:rPr>
              <a:t> </a:t>
            </a:r>
            <a:r>
              <a:rPr lang="en-US" sz="1300" dirty="0">
                <a:solidFill>
                  <a:srgbClr val="5B6770"/>
                </a:solidFill>
                <a:latin typeface="+mj-lt"/>
                <a:cs typeface="Calibri Light" panose="020F0302020204030204" pitchFamily="34" charset="0"/>
              </a:rPr>
              <a:t>result in </a:t>
            </a:r>
            <a:r>
              <a:rPr lang="en-US" sz="1300" dirty="0">
                <a:solidFill>
                  <a:srgbClr val="FF8200"/>
                </a:solidFill>
                <a:cs typeface="Calibri Light" panose="020F0302020204030204" pitchFamily="34" charset="0"/>
              </a:rPr>
              <a:t>[competitor metrics]</a:t>
            </a:r>
            <a:r>
              <a:rPr lang="en-US" sz="1300" dirty="0">
                <a:solidFill>
                  <a:srgbClr val="FF8200"/>
                </a:solidFill>
                <a:latin typeface="+mj-lt"/>
                <a:cs typeface="Calibri Light" panose="020F0302020204030204" pitchFamily="34" charset="0"/>
              </a:rPr>
              <a:t> </a:t>
            </a:r>
            <a:r>
              <a:rPr lang="en-US" sz="1300" dirty="0">
                <a:solidFill>
                  <a:srgbClr val="5B6770"/>
                </a:solidFill>
                <a:latin typeface="+mj-lt"/>
                <a:cs typeface="Calibri Light" panose="020F0302020204030204" pitchFamily="34" charset="0"/>
              </a:rPr>
              <a:t>and provide your practice </a:t>
            </a:r>
            <a:r>
              <a:rPr lang="en-US" sz="1300" dirty="0">
                <a:solidFill>
                  <a:srgbClr val="C4D600"/>
                </a:solidFill>
                <a:cs typeface="Calibri Light" panose="020F0302020204030204" pitchFamily="34" charset="0"/>
              </a:rPr>
              <a:t>[benefits]</a:t>
            </a:r>
            <a:r>
              <a:rPr lang="en-US" sz="1300" dirty="0">
                <a:solidFill>
                  <a:srgbClr val="5B6770"/>
                </a:solidFill>
                <a:latin typeface="+mj-lt"/>
                <a:cs typeface="Calibri Light" panose="020F0302020204030204" pitchFamily="34" charset="0"/>
              </a:rPr>
              <a:t>.</a:t>
            </a:r>
            <a:r>
              <a:rPr lang="en-US" sz="1300" dirty="0">
                <a:solidFill>
                  <a:srgbClr val="C4D600"/>
                </a:solidFill>
                <a:latin typeface="+mj-lt"/>
                <a:cs typeface="Calibri Light" panose="020F0302020204030204" pitchFamily="34" charset="0"/>
              </a:rPr>
              <a:t> </a:t>
            </a:r>
            <a:endParaRPr lang="en-US" sz="1300" dirty="0">
              <a:solidFill>
                <a:srgbClr val="C4D600"/>
              </a:solidFill>
              <a:latin typeface="+mj-lt"/>
            </a:endParaRPr>
          </a:p>
        </p:txBody>
      </p:sp>
      <p:sp>
        <p:nvSpPr>
          <p:cNvPr id="25" name="TextBox 24">
            <a:extLst>
              <a:ext uri="{FF2B5EF4-FFF2-40B4-BE49-F238E27FC236}">
                <a16:creationId xmlns:a16="http://schemas.microsoft.com/office/drawing/2014/main" id="{7E258293-4763-2F4F-AD28-6266D083B75B}"/>
              </a:ext>
            </a:extLst>
          </p:cNvPr>
          <p:cNvSpPr txBox="1"/>
          <p:nvPr userDrawn="1"/>
        </p:nvSpPr>
        <p:spPr>
          <a:xfrm>
            <a:off x="4601492" y="4001506"/>
            <a:ext cx="822960" cy="276999"/>
          </a:xfrm>
          <a:prstGeom prst="rect">
            <a:avLst/>
          </a:prstGeom>
          <a:noFill/>
          <a:ln w="3175">
            <a:solidFill>
              <a:srgbClr val="333F48"/>
            </a:solidFill>
          </a:ln>
        </p:spPr>
        <p:txBody>
          <a:bodyPr wrap="square" lIns="0" tIns="0" rIns="0" bIns="0" rtlCol="0" anchor="ctr">
            <a:noAutofit/>
          </a:bodyPr>
          <a:lstStyle/>
          <a:p>
            <a:pPr algn="ctr"/>
            <a:r>
              <a:rPr lang="en-US" sz="1600" dirty="0">
                <a:solidFill>
                  <a:srgbClr val="333F48"/>
                </a:solidFill>
                <a:cs typeface="Calibri" panose="020F0502020204030204" pitchFamily="34" charset="0"/>
              </a:rPr>
              <a:t>STEP 3</a:t>
            </a:r>
          </a:p>
        </p:txBody>
      </p:sp>
      <p:sp>
        <p:nvSpPr>
          <p:cNvPr id="26" name="TextBox 25">
            <a:extLst>
              <a:ext uri="{FF2B5EF4-FFF2-40B4-BE49-F238E27FC236}">
                <a16:creationId xmlns:a16="http://schemas.microsoft.com/office/drawing/2014/main" id="{D20B8548-B471-8C47-927F-1F524640B3D3}"/>
              </a:ext>
            </a:extLst>
          </p:cNvPr>
          <p:cNvSpPr txBox="1"/>
          <p:nvPr userDrawn="1"/>
        </p:nvSpPr>
        <p:spPr>
          <a:xfrm>
            <a:off x="4594130" y="4395728"/>
            <a:ext cx="7149270" cy="430887"/>
          </a:xfrm>
          <a:prstGeom prst="rect">
            <a:avLst/>
          </a:prstGeom>
          <a:noFill/>
        </p:spPr>
        <p:txBody>
          <a:bodyPr wrap="square" lIns="0" tIns="0" bIns="0" rtlCol="0">
            <a:spAutoFit/>
          </a:bodyPr>
          <a:lstStyle/>
          <a:p>
            <a:r>
              <a:rPr lang="en-US" sz="1400" dirty="0">
                <a:solidFill>
                  <a:srgbClr val="5B6770"/>
                </a:solidFill>
                <a:latin typeface="+mj-lt"/>
                <a:cs typeface="Calibri" panose="020F0502020204030204" pitchFamily="34" charset="0"/>
              </a:rPr>
              <a:t>Revise and refine your messaging to create a cohesive competitive positioning statement like the example below:</a:t>
            </a:r>
          </a:p>
        </p:txBody>
      </p:sp>
      <p:sp>
        <p:nvSpPr>
          <p:cNvPr id="28" name="Rectangle 27">
            <a:extLst>
              <a:ext uri="{FF2B5EF4-FFF2-40B4-BE49-F238E27FC236}">
                <a16:creationId xmlns:a16="http://schemas.microsoft.com/office/drawing/2014/main" id="{553B182B-53FF-7A46-BBD0-ED36FA0E6B32}"/>
              </a:ext>
            </a:extLst>
          </p:cNvPr>
          <p:cNvSpPr/>
          <p:nvPr userDrawn="1"/>
        </p:nvSpPr>
        <p:spPr>
          <a:xfrm rot="5400000">
            <a:off x="1204101" y="1023405"/>
            <a:ext cx="247033" cy="111573"/>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078A9FF-C1DA-4943-9219-8AECADA81321}"/>
              </a:ext>
            </a:extLst>
          </p:cNvPr>
          <p:cNvSpPr/>
          <p:nvPr userDrawn="1"/>
        </p:nvSpPr>
        <p:spPr>
          <a:xfrm rot="5400000">
            <a:off x="5356366" y="1023405"/>
            <a:ext cx="247033" cy="111573"/>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28BC426-7F45-BC4F-A616-3B216BA8CAD4}"/>
              </a:ext>
            </a:extLst>
          </p:cNvPr>
          <p:cNvSpPr/>
          <p:nvPr userDrawn="1"/>
        </p:nvSpPr>
        <p:spPr>
          <a:xfrm rot="5400000">
            <a:off x="5356366" y="4084219"/>
            <a:ext cx="247033" cy="111573"/>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382559-61D6-394F-BF6E-EFCED40D7EFB}"/>
              </a:ext>
            </a:extLst>
          </p:cNvPr>
          <p:cNvSpPr/>
          <p:nvPr userDrawn="1"/>
        </p:nvSpPr>
        <p:spPr>
          <a:xfrm rot="5400000">
            <a:off x="11425407" y="1860052"/>
            <a:ext cx="490796" cy="145200"/>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03762EA-8171-DF44-BCEE-768138944790}"/>
              </a:ext>
            </a:extLst>
          </p:cNvPr>
          <p:cNvSpPr/>
          <p:nvPr userDrawn="1"/>
        </p:nvSpPr>
        <p:spPr>
          <a:xfrm rot="5400000">
            <a:off x="8104508" y="423789"/>
            <a:ext cx="411648" cy="176466"/>
          </a:xfrm>
          <a:prstGeom prst="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89545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A568F3-4852-D646-BDD7-3C64961C8981}"/>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45DF6B-74CF-0E41-AF0D-0C297C1FC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05C730-30BA-B44A-BBA0-9DD024C1DB8F}"/>
              </a:ext>
            </a:extLst>
          </p:cNvPr>
          <p:cNvSpPr>
            <a:spLocks noGrp="1"/>
          </p:cNvSpPr>
          <p:nvPr>
            <p:ph type="dt" sz="half" idx="2"/>
          </p:nvPr>
        </p:nvSpPr>
        <p:spPr>
          <a:xfrm>
            <a:off x="838200" y="6492875"/>
            <a:ext cx="1736835" cy="228600"/>
          </a:xfrm>
          <a:prstGeom prst="rect">
            <a:avLst/>
          </a:prstGeom>
        </p:spPr>
        <p:txBody>
          <a:bodyPr vert="horz" lIns="9144" tIns="45720" rIns="9144" bIns="0" rtlCol="0" anchor="b" anchorCtr="0"/>
          <a:lstStyle>
            <a:lvl1pPr algn="l">
              <a:defRPr sz="1050">
                <a:solidFill>
                  <a:schemeClr val="tx1">
                    <a:tint val="75000"/>
                  </a:schemeClr>
                </a:solidFill>
              </a:defRPr>
            </a:lvl1pPr>
          </a:lstStyle>
          <a:p>
            <a:fld id="{2B6493B7-D09F-BA46-A258-B4039622AFD1}" type="datetimeFigureOut">
              <a:rPr lang="en-US" smtClean="0"/>
              <a:pPr/>
              <a:t>2/8/22</a:t>
            </a:fld>
            <a:endParaRPr lang="en-US"/>
          </a:p>
        </p:txBody>
      </p:sp>
      <p:sp>
        <p:nvSpPr>
          <p:cNvPr id="5" name="Footer Placeholder 4">
            <a:extLst>
              <a:ext uri="{FF2B5EF4-FFF2-40B4-BE49-F238E27FC236}">
                <a16:creationId xmlns:a16="http://schemas.microsoft.com/office/drawing/2014/main" id="{01CF69EB-42E1-9D4C-8837-91553CAC1A85}"/>
              </a:ext>
            </a:extLst>
          </p:cNvPr>
          <p:cNvSpPr>
            <a:spLocks noGrp="1"/>
          </p:cNvSpPr>
          <p:nvPr>
            <p:ph type="ftr" sz="quarter" idx="3"/>
          </p:nvPr>
        </p:nvSpPr>
        <p:spPr>
          <a:xfrm>
            <a:off x="2680139" y="6492875"/>
            <a:ext cx="5862728" cy="228600"/>
          </a:xfrm>
          <a:prstGeom prst="rect">
            <a:avLst/>
          </a:prstGeom>
        </p:spPr>
        <p:txBody>
          <a:bodyPr vert="horz" lIns="9144" tIns="45720" rIns="9144" bIns="0" rtlCol="0" anchor="b" anchorCtr="0"/>
          <a:lstStyle>
            <a:lvl1pPr algn="l">
              <a:defRPr sz="105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82EE3F2-0BAE-3941-A7DE-603FB85F77A6}"/>
              </a:ext>
            </a:extLst>
          </p:cNvPr>
          <p:cNvSpPr>
            <a:spLocks noGrp="1"/>
          </p:cNvSpPr>
          <p:nvPr>
            <p:ph type="sldNum" sz="quarter" idx="4"/>
          </p:nvPr>
        </p:nvSpPr>
        <p:spPr>
          <a:xfrm>
            <a:off x="8610601" y="6492875"/>
            <a:ext cx="901263" cy="228600"/>
          </a:xfrm>
          <a:prstGeom prst="rect">
            <a:avLst/>
          </a:prstGeom>
        </p:spPr>
        <p:txBody>
          <a:bodyPr vert="horz" lIns="9144" tIns="45720" rIns="9144" bIns="0" rtlCol="0" anchor="b" anchorCtr="0"/>
          <a:lstStyle>
            <a:lvl1pPr algn="r">
              <a:defRPr sz="1050">
                <a:solidFill>
                  <a:schemeClr val="tx1">
                    <a:tint val="75000"/>
                  </a:schemeClr>
                </a:solidFill>
              </a:defRPr>
            </a:lvl1pPr>
          </a:lstStyle>
          <a:p>
            <a:fld id="{77876FA9-F519-1440-9DAF-27F8B7E82D4B}" type="slidenum">
              <a:rPr lang="en-US" smtClean="0"/>
              <a:pPr/>
              <a:t>‹#›</a:t>
            </a:fld>
            <a:endParaRPr lang="en-US"/>
          </a:p>
        </p:txBody>
      </p:sp>
      <p:pic>
        <p:nvPicPr>
          <p:cNvPr id="8" name="Picture 7">
            <a:extLst>
              <a:ext uri="{FF2B5EF4-FFF2-40B4-BE49-F238E27FC236}">
                <a16:creationId xmlns:a16="http://schemas.microsoft.com/office/drawing/2014/main" id="{8C58E98E-75A7-DC4B-8C43-09200751D954}"/>
              </a:ext>
            </a:extLst>
          </p:cNvPr>
          <p:cNvPicPr>
            <a:picLocks noChangeAspect="1"/>
          </p:cNvPicPr>
          <p:nvPr userDrawn="1"/>
        </p:nvPicPr>
        <p:blipFill>
          <a:blip r:embed="rId3"/>
          <a:srcRect/>
          <a:stretch/>
        </p:blipFill>
        <p:spPr>
          <a:xfrm>
            <a:off x="11802343" y="6492874"/>
            <a:ext cx="214275" cy="228600"/>
          </a:xfrm>
          <a:prstGeom prst="rect">
            <a:avLst/>
          </a:prstGeom>
        </p:spPr>
      </p:pic>
      <p:sp>
        <p:nvSpPr>
          <p:cNvPr id="9" name="TextBox 8">
            <a:extLst>
              <a:ext uri="{FF2B5EF4-FFF2-40B4-BE49-F238E27FC236}">
                <a16:creationId xmlns:a16="http://schemas.microsoft.com/office/drawing/2014/main" id="{28D4928D-89C8-A242-8C24-9595A257076A}"/>
              </a:ext>
            </a:extLst>
          </p:cNvPr>
          <p:cNvSpPr txBox="1"/>
          <p:nvPr userDrawn="1"/>
        </p:nvSpPr>
        <p:spPr>
          <a:xfrm>
            <a:off x="10018265" y="6591776"/>
            <a:ext cx="1736835" cy="153888"/>
          </a:xfrm>
          <a:prstGeom prst="rect">
            <a:avLst/>
          </a:prstGeom>
          <a:noFill/>
        </p:spPr>
        <p:txBody>
          <a:bodyPr wrap="square" lIns="9144" rIns="9144" bIns="0" rtlCol="0" anchor="b" anchorCtr="0">
            <a:spAutoFit/>
          </a:bodyPr>
          <a:lstStyle/>
          <a:p>
            <a:pPr algn="r"/>
            <a:r>
              <a:rPr lang="en-US" sz="700" dirty="0">
                <a:solidFill>
                  <a:srgbClr val="6E777D"/>
                </a:solidFill>
              </a:rPr>
              <a:t>Provided courtesy of Trella Health 2022</a:t>
            </a:r>
          </a:p>
        </p:txBody>
      </p:sp>
    </p:spTree>
    <p:extLst>
      <p:ext uri="{BB962C8B-B14F-4D97-AF65-F5344CB8AC3E}">
        <p14:creationId xmlns:p14="http://schemas.microsoft.com/office/powerpoint/2010/main" val="5461149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488C166-3702-034C-9D60-94E25D3C066D}"/>
              </a:ext>
            </a:extLst>
          </p:cNvPr>
          <p:cNvSpPr/>
          <p:nvPr/>
        </p:nvSpPr>
        <p:spPr>
          <a:xfrm>
            <a:off x="1590640" y="1927873"/>
            <a:ext cx="2743200" cy="292388"/>
          </a:xfrm>
          <a:prstGeom prst="rect">
            <a:avLst/>
          </a:prstGeom>
          <a:solidFill>
            <a:schemeClr val="bg1">
              <a:lumMod val="85000"/>
              <a:alpha val="10000"/>
            </a:schemeClr>
          </a:solidFill>
          <a:ln w="3175" cap="rnd">
            <a:solidFill>
              <a:srgbClr val="5B6770"/>
            </a:solidFill>
          </a:ln>
        </p:spPr>
        <p:txBody>
          <a:bodyPr lIns="45720" tIns="45720" rIns="45720" bIns="45720" anchor="ctr" anchorCtr="0">
            <a:noAutofit/>
          </a:bodyPr>
          <a:lstStyle/>
          <a:p>
            <a:pPr lvl="0" algn="l"/>
            <a:r>
              <a:rPr lang="en-US" sz="1100" i="1" dirty="0">
                <a:solidFill>
                  <a:schemeClr val="bg1">
                    <a:lumMod val="65000"/>
                  </a:schemeClr>
                </a:solidFill>
                <a:latin typeface="Calibri Light" panose="020F0302020204030204" pitchFamily="34" charset="0"/>
                <a:cs typeface="Calibri Light" panose="020F0302020204030204" pitchFamily="34" charset="0"/>
              </a:rPr>
              <a:t>Cardiac Care Home Health</a:t>
            </a:r>
          </a:p>
        </p:txBody>
      </p:sp>
      <p:sp>
        <p:nvSpPr>
          <p:cNvPr id="33" name="Rectangle 32">
            <a:extLst>
              <a:ext uri="{FF2B5EF4-FFF2-40B4-BE49-F238E27FC236}">
                <a16:creationId xmlns:a16="http://schemas.microsoft.com/office/drawing/2014/main" id="{8E6116E7-ACF4-604A-93E9-9FDFA144C6F6}"/>
              </a:ext>
            </a:extLst>
          </p:cNvPr>
          <p:cNvSpPr/>
          <p:nvPr/>
        </p:nvSpPr>
        <p:spPr>
          <a:xfrm>
            <a:off x="1590640" y="2269641"/>
            <a:ext cx="2743200" cy="548640"/>
          </a:xfrm>
          <a:prstGeom prst="rect">
            <a:avLst/>
          </a:prstGeom>
          <a:solidFill>
            <a:schemeClr val="bg1">
              <a:lumMod val="85000"/>
              <a:alpha val="10000"/>
            </a:schemeClr>
          </a:solidFill>
          <a:ln w="3175" cap="rnd">
            <a:solidFill>
              <a:srgbClr val="5B6770"/>
            </a:solidFill>
          </a:ln>
        </p:spPr>
        <p:txBody>
          <a:bodyPr lIns="45720" tIns="45720" rIns="45720" bIns="45720" anchor="ctr" anchorCtr="0">
            <a:normAutofit/>
          </a:bodyPr>
          <a:lstStyle/>
          <a:p>
            <a:pPr lvl="0"/>
            <a:r>
              <a:rPr lang="en-US" sz="1100" i="1" dirty="0">
                <a:solidFill>
                  <a:schemeClr val="bg1">
                    <a:lumMod val="65000"/>
                  </a:schemeClr>
                </a:solidFill>
                <a:latin typeface="Calibri Light" panose="020F0302020204030204" pitchFamily="34" charset="0"/>
                <a:cs typeface="Calibri Light" panose="020F0302020204030204" pitchFamily="34" charset="0"/>
              </a:rPr>
              <a:t>Primary care physicians who currently underutilize home health care.</a:t>
            </a:r>
          </a:p>
        </p:txBody>
      </p:sp>
      <p:sp>
        <p:nvSpPr>
          <p:cNvPr id="34" name="Rectangle 33">
            <a:extLst>
              <a:ext uri="{FF2B5EF4-FFF2-40B4-BE49-F238E27FC236}">
                <a16:creationId xmlns:a16="http://schemas.microsoft.com/office/drawing/2014/main" id="{2C01F686-8A84-4F4D-8B19-C213CDA9C863}"/>
              </a:ext>
            </a:extLst>
          </p:cNvPr>
          <p:cNvSpPr/>
          <p:nvPr/>
        </p:nvSpPr>
        <p:spPr>
          <a:xfrm>
            <a:off x="1590640" y="2876472"/>
            <a:ext cx="2743200" cy="548640"/>
          </a:xfrm>
          <a:prstGeom prst="rect">
            <a:avLst/>
          </a:prstGeom>
          <a:solidFill>
            <a:schemeClr val="bg1">
              <a:lumMod val="85000"/>
              <a:alpha val="10000"/>
            </a:schemeClr>
          </a:solidFill>
          <a:ln w="3175" cap="rnd">
            <a:solidFill>
              <a:srgbClr val="5B6770"/>
            </a:solidFill>
          </a:ln>
        </p:spPr>
        <p:txBody>
          <a:bodyPr lIns="45720" tIns="45720" rIns="45720" bIns="45720" anchor="ctr" anchorCtr="0">
            <a:normAutofit/>
          </a:bodyPr>
          <a:lstStyle/>
          <a:p>
            <a:pPr lvl="0"/>
            <a:r>
              <a:rPr lang="en-US" sz="1100" i="1" dirty="0">
                <a:solidFill>
                  <a:schemeClr val="bg1">
                    <a:lumMod val="65000"/>
                  </a:schemeClr>
                </a:solidFill>
                <a:latin typeface="Calibri Light" panose="020F0302020204030204" pitchFamily="34" charset="0"/>
                <a:cs typeface="Calibri Light" panose="020F0302020204030204" pitchFamily="34" charset="0"/>
              </a:rPr>
              <a:t>Small to mid-size physician groups that primarily treat cardiac patients.</a:t>
            </a:r>
          </a:p>
        </p:txBody>
      </p:sp>
      <p:sp>
        <p:nvSpPr>
          <p:cNvPr id="36" name="Rectangle 35">
            <a:extLst>
              <a:ext uri="{FF2B5EF4-FFF2-40B4-BE49-F238E27FC236}">
                <a16:creationId xmlns:a16="http://schemas.microsoft.com/office/drawing/2014/main" id="{79F51F5E-86EA-5D4A-AFD4-0EC8D538737D}"/>
              </a:ext>
            </a:extLst>
          </p:cNvPr>
          <p:cNvSpPr/>
          <p:nvPr/>
        </p:nvSpPr>
        <p:spPr>
          <a:xfrm>
            <a:off x="1590640" y="3483303"/>
            <a:ext cx="2743200" cy="1463724"/>
          </a:xfrm>
          <a:prstGeom prst="rect">
            <a:avLst/>
          </a:prstGeom>
          <a:solidFill>
            <a:schemeClr val="bg1">
              <a:lumMod val="85000"/>
              <a:alpha val="10000"/>
            </a:schemeClr>
          </a:solidFill>
          <a:ln w="3175" cap="rnd">
            <a:solidFill>
              <a:srgbClr val="5B6770"/>
            </a:solidFill>
          </a:ln>
        </p:spPr>
        <p:txBody>
          <a:bodyPr lIns="45720" tIns="45720" rIns="45720" bIns="45720" anchor="ctr" anchorCtr="0">
            <a:normAutofit/>
          </a:bodyPr>
          <a:lstStyle/>
          <a:p>
            <a:pPr lvl="0"/>
            <a:r>
              <a:rPr lang="en-US" sz="1100" i="1" dirty="0">
                <a:solidFill>
                  <a:schemeClr val="bg1">
                    <a:lumMod val="65000"/>
                  </a:schemeClr>
                </a:solidFill>
                <a:latin typeface="Calibri Light" panose="020F0302020204030204" pitchFamily="34" charset="0"/>
                <a:cs typeface="Calibri Light" panose="020F0302020204030204" pitchFamily="34" charset="0"/>
              </a:rPr>
              <a:t>ABC Home Health is the market share leader in cardiac patients of the four other home health organizations within the market. Our home health organization outperforms the ABC in total patient costs (average of $500 less per patient) and readmission rates (average 4% lower readmission rate)</a:t>
            </a:r>
          </a:p>
        </p:txBody>
      </p:sp>
      <p:sp>
        <p:nvSpPr>
          <p:cNvPr id="37" name="Rectangle 36">
            <a:extLst>
              <a:ext uri="{FF2B5EF4-FFF2-40B4-BE49-F238E27FC236}">
                <a16:creationId xmlns:a16="http://schemas.microsoft.com/office/drawing/2014/main" id="{7679C736-25A3-2144-B3A0-2F33E49FE92B}"/>
              </a:ext>
            </a:extLst>
          </p:cNvPr>
          <p:cNvSpPr/>
          <p:nvPr/>
        </p:nvSpPr>
        <p:spPr>
          <a:xfrm>
            <a:off x="1590640" y="5005218"/>
            <a:ext cx="2743200" cy="640080"/>
          </a:xfrm>
          <a:prstGeom prst="rect">
            <a:avLst/>
          </a:prstGeom>
          <a:solidFill>
            <a:schemeClr val="bg1">
              <a:lumMod val="85000"/>
              <a:alpha val="10000"/>
            </a:schemeClr>
          </a:solidFill>
          <a:ln w="3175" cap="rnd">
            <a:solidFill>
              <a:srgbClr val="5B6770"/>
            </a:solidFill>
          </a:ln>
        </p:spPr>
        <p:txBody>
          <a:bodyPr lIns="45720" tIns="45720" rIns="45720" bIns="45720" anchor="ctr" anchorCtr="0">
            <a:normAutofit/>
          </a:bodyPr>
          <a:lstStyle/>
          <a:p>
            <a:pPr lvl="0"/>
            <a:r>
              <a:rPr lang="en-US" sz="1100" i="1" dirty="0">
                <a:solidFill>
                  <a:schemeClr val="bg1">
                    <a:lumMod val="65000"/>
                  </a:schemeClr>
                </a:solidFill>
                <a:latin typeface="Calibri Light" panose="020F0302020204030204" pitchFamily="34" charset="0"/>
                <a:cs typeface="Calibri Light" panose="020F0302020204030204" pitchFamily="34" charset="0"/>
              </a:rPr>
              <a:t>We staff more skilled cardiac nurses and leverage remote patient monitoring technology. </a:t>
            </a:r>
          </a:p>
        </p:txBody>
      </p:sp>
      <p:sp>
        <p:nvSpPr>
          <p:cNvPr id="42" name="Rectangle 41">
            <a:extLst>
              <a:ext uri="{FF2B5EF4-FFF2-40B4-BE49-F238E27FC236}">
                <a16:creationId xmlns:a16="http://schemas.microsoft.com/office/drawing/2014/main" id="{5750689E-231F-6B41-BFE2-08AFE152870D}"/>
              </a:ext>
            </a:extLst>
          </p:cNvPr>
          <p:cNvSpPr/>
          <p:nvPr/>
        </p:nvSpPr>
        <p:spPr>
          <a:xfrm>
            <a:off x="1590640" y="5703489"/>
            <a:ext cx="2743200" cy="731520"/>
          </a:xfrm>
          <a:prstGeom prst="rect">
            <a:avLst/>
          </a:prstGeom>
          <a:solidFill>
            <a:schemeClr val="bg1">
              <a:lumMod val="85000"/>
              <a:alpha val="10000"/>
            </a:schemeClr>
          </a:solidFill>
          <a:ln w="3175" cap="rnd">
            <a:solidFill>
              <a:srgbClr val="5B6770"/>
            </a:solidFill>
          </a:ln>
        </p:spPr>
        <p:txBody>
          <a:bodyPr lIns="45720" tIns="45720" rIns="45720" bIns="45720" anchor="ctr" anchorCtr="0">
            <a:normAutofit lnSpcReduction="10000"/>
          </a:bodyPr>
          <a:lstStyle/>
          <a:p>
            <a:pPr lvl="0"/>
            <a:r>
              <a:rPr lang="en-US" sz="1100" i="1" dirty="0">
                <a:solidFill>
                  <a:schemeClr val="bg1">
                    <a:lumMod val="65000"/>
                  </a:schemeClr>
                </a:solidFill>
                <a:latin typeface="Calibri Light" panose="020F0302020204030204" pitchFamily="34" charset="0"/>
                <a:cs typeface="Calibri Light" panose="020F0302020204030204" pitchFamily="34" charset="0"/>
              </a:rPr>
              <a:t>Our proactive, highly-specialized approach means better long-term health for your patients after cardiac episodes and a better reputation for referring physicians. </a:t>
            </a:r>
          </a:p>
        </p:txBody>
      </p:sp>
      <p:sp>
        <p:nvSpPr>
          <p:cNvPr id="46" name="Rectangle 45">
            <a:extLst>
              <a:ext uri="{FF2B5EF4-FFF2-40B4-BE49-F238E27FC236}">
                <a16:creationId xmlns:a16="http://schemas.microsoft.com/office/drawing/2014/main" id="{AD86363F-5B17-EE49-B855-FBAC234D02E5}"/>
              </a:ext>
            </a:extLst>
          </p:cNvPr>
          <p:cNvSpPr/>
          <p:nvPr/>
        </p:nvSpPr>
        <p:spPr>
          <a:xfrm>
            <a:off x="4601491" y="2339706"/>
            <a:ext cx="7141909" cy="1463040"/>
          </a:xfrm>
          <a:prstGeom prst="rect">
            <a:avLst/>
          </a:prstGeom>
          <a:solidFill>
            <a:schemeClr val="bg1">
              <a:lumMod val="85000"/>
              <a:alpha val="10000"/>
            </a:schemeClr>
          </a:solidFill>
          <a:ln w="3175" cap="rnd">
            <a:solidFill>
              <a:srgbClr val="5B6770"/>
            </a:solidFill>
          </a:ln>
        </p:spPr>
        <p:txBody>
          <a:bodyPr lIns="91440" tIns="45720" rIns="91440" bIns="45720" anchor="t" anchorCtr="0">
            <a:noAutofit/>
          </a:bodyPr>
          <a:lstStyle/>
          <a:p>
            <a:pPr lvl="0"/>
            <a:r>
              <a:rPr lang="en-US" sz="1250" i="1" dirty="0">
                <a:solidFill>
                  <a:schemeClr val="bg1">
                    <a:lumMod val="65000"/>
                  </a:schemeClr>
                </a:solidFill>
                <a:latin typeface="Calibri Light" panose="020F0302020204030204" pitchFamily="34" charset="0"/>
                <a:cs typeface="Calibri Light" panose="020F0302020204030204" pitchFamily="34" charset="0"/>
              </a:rPr>
              <a:t>By partnering with </a:t>
            </a:r>
            <a:r>
              <a:rPr lang="en-US" sz="1250" i="1" dirty="0">
                <a:solidFill>
                  <a:srgbClr val="43B02A"/>
                </a:solidFill>
                <a:latin typeface="Calibri Light" panose="020F0302020204030204" pitchFamily="34" charset="0"/>
                <a:cs typeface="Calibri Light" panose="020F0302020204030204" pitchFamily="34" charset="0"/>
              </a:rPr>
              <a:t>Cardiac Care Home Health</a:t>
            </a:r>
            <a:r>
              <a:rPr lang="en-US" sz="1250" i="1" dirty="0">
                <a:solidFill>
                  <a:schemeClr val="bg1">
                    <a:lumMod val="65000"/>
                  </a:schemeClr>
                </a:solidFill>
                <a:latin typeface="Calibri Light" panose="020F0302020204030204" pitchFamily="34" charset="0"/>
                <a:cs typeface="Calibri Light" panose="020F0302020204030204" pitchFamily="34" charset="0"/>
              </a:rPr>
              <a:t>, </a:t>
            </a:r>
            <a:r>
              <a:rPr lang="en-US" sz="1250" i="1" dirty="0">
                <a:solidFill>
                  <a:srgbClr val="FFC72C"/>
                </a:solidFill>
                <a:latin typeface="Calibri Light" panose="020F0302020204030204" pitchFamily="34" charset="0"/>
                <a:cs typeface="Calibri Light" panose="020F0302020204030204" pitchFamily="34" charset="0"/>
              </a:rPr>
              <a:t>primary care physicians </a:t>
            </a:r>
            <a:r>
              <a:rPr lang="en-US" sz="1250" i="1" dirty="0">
                <a:solidFill>
                  <a:schemeClr val="bg1">
                    <a:lumMod val="65000"/>
                  </a:schemeClr>
                </a:solidFill>
                <a:latin typeface="Calibri Light" panose="020F0302020204030204" pitchFamily="34" charset="0"/>
                <a:cs typeface="Calibri Light" panose="020F0302020204030204" pitchFamily="34" charset="0"/>
              </a:rPr>
              <a:t>can help provide better care to their cardiac patients. Our </a:t>
            </a:r>
            <a:r>
              <a:rPr lang="en-US" sz="1250" i="1" dirty="0">
                <a:solidFill>
                  <a:srgbClr val="C63663"/>
                </a:solidFill>
                <a:latin typeface="Calibri Light" panose="020F0302020204030204" pitchFamily="34" charset="0"/>
                <a:cs typeface="Calibri Light" panose="020F0302020204030204" pitchFamily="34" charset="0"/>
              </a:rPr>
              <a:t>highly skilled cardiac staff and remote patient monitoring technologies </a:t>
            </a:r>
            <a:r>
              <a:rPr lang="en-US" sz="1250" i="1" dirty="0">
                <a:solidFill>
                  <a:schemeClr val="bg1">
                    <a:lumMod val="65000"/>
                  </a:schemeClr>
                </a:solidFill>
                <a:latin typeface="Calibri Light" panose="020F0302020204030204" pitchFamily="34" charset="0"/>
                <a:cs typeface="Calibri Light" panose="020F0302020204030204" pitchFamily="34" charset="0"/>
              </a:rPr>
              <a:t>result in an average </a:t>
            </a:r>
            <a:r>
              <a:rPr lang="en-US" sz="1250" i="1" dirty="0">
                <a:solidFill>
                  <a:srgbClr val="FF8200"/>
                </a:solidFill>
                <a:latin typeface="Calibri Light" panose="020F0302020204030204" pitchFamily="34" charset="0"/>
                <a:cs typeface="Calibri Light" panose="020F0302020204030204" pitchFamily="34" charset="0"/>
              </a:rPr>
              <a:t>total patient cost savings of $500 per patient and 4% lower readmission rates</a:t>
            </a:r>
            <a:r>
              <a:rPr lang="en-US" sz="1250" i="1" dirty="0">
                <a:solidFill>
                  <a:schemeClr val="bg1">
                    <a:lumMod val="65000"/>
                  </a:schemeClr>
                </a:solidFill>
                <a:latin typeface="Calibri Light" panose="020F0302020204030204" pitchFamily="34" charset="0"/>
                <a:cs typeface="Calibri Light" panose="020F0302020204030204" pitchFamily="34" charset="0"/>
              </a:rPr>
              <a:t> than other leading home health agencies in the market. This provides your practice with an excellent </a:t>
            </a:r>
            <a:r>
              <a:rPr lang="en-US" sz="1250" i="1" dirty="0">
                <a:solidFill>
                  <a:srgbClr val="C4D600"/>
                </a:solidFill>
                <a:latin typeface="Calibri Light" panose="020F0302020204030204" pitchFamily="34" charset="0"/>
                <a:cs typeface="Calibri Light" panose="020F0302020204030204" pitchFamily="34" charset="0"/>
              </a:rPr>
              <a:t>opportunity to partner with ACOs and DCEs and become the premier cardiac care practice in the market</a:t>
            </a:r>
            <a:r>
              <a:rPr lang="en-US" sz="1250" i="1" dirty="0">
                <a:solidFill>
                  <a:schemeClr val="bg1">
                    <a:lumMod val="65000"/>
                  </a:schemeClr>
                </a:solidFill>
                <a:latin typeface="Calibri Light" panose="020F0302020204030204" pitchFamily="34" charset="0"/>
                <a:cs typeface="Calibri Light" panose="020F0302020204030204" pitchFamily="34" charset="0"/>
              </a:rPr>
              <a:t>. </a:t>
            </a:r>
          </a:p>
        </p:txBody>
      </p:sp>
      <p:sp>
        <p:nvSpPr>
          <p:cNvPr id="52" name="Rectangle 51">
            <a:extLst>
              <a:ext uri="{FF2B5EF4-FFF2-40B4-BE49-F238E27FC236}">
                <a16:creationId xmlns:a16="http://schemas.microsoft.com/office/drawing/2014/main" id="{B45A95F2-4CB3-CE4D-8391-AB292BDFF24B}"/>
              </a:ext>
            </a:extLst>
          </p:cNvPr>
          <p:cNvSpPr/>
          <p:nvPr/>
        </p:nvSpPr>
        <p:spPr>
          <a:xfrm>
            <a:off x="4601491" y="4970342"/>
            <a:ext cx="7141909" cy="1463040"/>
          </a:xfrm>
          <a:prstGeom prst="rect">
            <a:avLst/>
          </a:prstGeom>
          <a:solidFill>
            <a:schemeClr val="bg1">
              <a:lumMod val="85000"/>
              <a:alpha val="10000"/>
            </a:schemeClr>
          </a:solidFill>
          <a:ln w="3175" cap="rnd">
            <a:solidFill>
              <a:srgbClr val="5B6770"/>
            </a:solidFill>
          </a:ln>
        </p:spPr>
        <p:txBody>
          <a:bodyPr lIns="91440" tIns="45720" rIns="91440" bIns="45720" anchor="t" anchorCtr="0">
            <a:noAutofit/>
          </a:bodyPr>
          <a:lstStyle/>
          <a:p>
            <a:pPr lvl="0"/>
            <a:r>
              <a:rPr lang="en-US" sz="1250" i="1" dirty="0">
                <a:solidFill>
                  <a:schemeClr val="bg1">
                    <a:lumMod val="65000"/>
                  </a:schemeClr>
                </a:solidFill>
                <a:latin typeface="Calibri Light" panose="020F0302020204030204" pitchFamily="34" charset="0"/>
                <a:cs typeface="Calibri Light" panose="020F0302020204030204" pitchFamily="34" charset="0"/>
              </a:rPr>
              <a:t>At Cardiac Care Home Health, we specialize in providing proactive care to your patients after a cardiac episode. Our highly-trained cardiac specialists leverage the best technology and remote patient monitoring solutions to ensure the best outcomes for your patients. On average, our total patient costs are $500 lower, per patient, than other home health providers in the market, and our patients are 4% less likely to be readmitted to the hospital. Long-term patient health and recovery is your focus and ours. Partnering with Cardiac Care Home Health can help position you as the premier cardiac care provider in the area.</a:t>
            </a:r>
          </a:p>
        </p:txBody>
      </p:sp>
    </p:spTree>
    <p:extLst>
      <p:ext uri="{BB962C8B-B14F-4D97-AF65-F5344CB8AC3E}">
        <p14:creationId xmlns:p14="http://schemas.microsoft.com/office/powerpoint/2010/main" val="999779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8278</TotalTime>
  <Words>312</Words>
  <Application>Microsoft Macintosh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Hand</dc:creator>
  <cp:lastModifiedBy>David Hand</cp:lastModifiedBy>
  <cp:revision>46</cp:revision>
  <cp:lastPrinted>2021-12-15T23:58:49Z</cp:lastPrinted>
  <dcterms:created xsi:type="dcterms:W3CDTF">2021-12-15T21:13:36Z</dcterms:created>
  <dcterms:modified xsi:type="dcterms:W3CDTF">2022-02-09T15:52:13Z</dcterms:modified>
</cp:coreProperties>
</file>