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600"/>
    <a:srgbClr val="C63663"/>
    <a:srgbClr val="FF8200"/>
    <a:srgbClr val="FFC72C"/>
    <a:srgbClr val="43B02A"/>
    <a:srgbClr val="333F48"/>
    <a:srgbClr val="006747"/>
    <a:srgbClr val="5B6770"/>
    <a:srgbClr val="006474"/>
    <a:srgbClr val="2B9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2"/>
    <p:restoredTop sz="96197"/>
  </p:normalViewPr>
  <p:slideViewPr>
    <p:cSldViewPr snapToGrid="0" snapToObjects="1">
      <p:cViewPr>
        <p:scale>
          <a:sx n="112" d="100"/>
          <a:sy n="112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2432A-5EED-B241-BFF8-D82F318551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C29D1-A0D4-4747-83BA-54E29769A6FC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25%</a:t>
          </a:r>
        </a:p>
      </dgm:t>
    </dgm:pt>
    <dgm:pt modelId="{05BD5DA9-404F-F04D-A8D6-F444FCDB7C02}" type="par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AF94973-6D2D-624F-9AFF-799279AF149F}" type="sib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90252FF-78EA-D942-AE01-F195AB09EC28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$1300/patient</a:t>
          </a:r>
        </a:p>
      </dgm:t>
    </dgm:pt>
    <dgm:pt modelId="{B2A21AC5-8549-C346-BFDE-9772CF16977E}" type="par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A989898-3C2B-D645-AF7A-6A74137DE290}" type="sib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8879E7A-3ACB-7E48-962C-3C1105987F5D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7%</a:t>
          </a:r>
        </a:p>
      </dgm:t>
    </dgm:pt>
    <dgm:pt modelId="{A56685C8-82E6-4644-8743-34CF03FBF7AF}" type="par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40085CC-6DE8-8347-B100-F4DC15567C2E}" type="sib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80671D-2C97-F14F-98F6-5171D40666FC}" type="pres">
      <dgm:prSet presAssocID="{F872432A-5EED-B241-BFF8-D82F31855119}" presName="Name0" presStyleCnt="0">
        <dgm:presLayoutVars>
          <dgm:dir/>
          <dgm:animLvl val="lvl"/>
          <dgm:resizeHandles val="exact"/>
        </dgm:presLayoutVars>
      </dgm:prSet>
      <dgm:spPr/>
    </dgm:pt>
    <dgm:pt modelId="{2E870319-6288-2744-A7F3-6EB512FF35D6}" type="pres">
      <dgm:prSet presAssocID="{B6EC29D1-A0D4-4747-83BA-54E29769A6FC}" presName="linNode" presStyleCnt="0"/>
      <dgm:spPr/>
    </dgm:pt>
    <dgm:pt modelId="{5B5A249C-76F6-474A-8D35-EC65D38EF792}" type="pres">
      <dgm:prSet presAssocID="{B6EC29D1-A0D4-4747-83BA-54E29769A6FC}" presName="parentText" presStyleLbl="node1" presStyleIdx="0" presStyleCnt="3" custScaleX="277778" custLinFactX="100000" custLinFactNeighborX="140198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53AD986-C60E-7642-AB9C-4C85D843379B}" type="pres">
      <dgm:prSet presAssocID="{0AF94973-6D2D-624F-9AFF-799279AF149F}" presName="sp" presStyleCnt="0"/>
      <dgm:spPr/>
    </dgm:pt>
    <dgm:pt modelId="{201B6478-C880-0746-9186-98A3B5FC5BA2}" type="pres">
      <dgm:prSet presAssocID="{D90252FF-78EA-D942-AE01-F195AB09EC28}" presName="linNode" presStyleCnt="0"/>
      <dgm:spPr/>
    </dgm:pt>
    <dgm:pt modelId="{8A12CFDD-1422-6740-AED1-B5AB9E84CCE4}" type="pres">
      <dgm:prSet presAssocID="{D90252FF-78EA-D942-AE01-F195AB09EC28}" presName="parentText" presStyleLbl="node1" presStyleIdx="1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C74DBC46-752C-FC41-A017-5A9160D5578E}" type="pres">
      <dgm:prSet presAssocID="{EA989898-3C2B-D645-AF7A-6A74137DE290}" presName="sp" presStyleCnt="0"/>
      <dgm:spPr/>
    </dgm:pt>
    <dgm:pt modelId="{D6597B03-43CC-6F45-B62B-A00D4200DF09}" type="pres">
      <dgm:prSet presAssocID="{E8879E7A-3ACB-7E48-962C-3C1105987F5D}" presName="linNode" presStyleCnt="0"/>
      <dgm:spPr/>
    </dgm:pt>
    <dgm:pt modelId="{3BB805A2-5F91-1B40-9BB7-3D99DAEFD1FC}" type="pres">
      <dgm:prSet presAssocID="{E8879E7A-3ACB-7E48-962C-3C1105987F5D}" presName="parentText" presStyleLbl="node1" presStyleIdx="2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8D9B512C-C051-804B-A2AA-E07AA205472E}" srcId="{F872432A-5EED-B241-BFF8-D82F31855119}" destId="{B6EC29D1-A0D4-4747-83BA-54E29769A6FC}" srcOrd="0" destOrd="0" parTransId="{05BD5DA9-404F-F04D-A8D6-F444FCDB7C02}" sibTransId="{0AF94973-6D2D-624F-9AFF-799279AF149F}"/>
    <dgm:cxn modelId="{DBA4E667-001B-0441-BCED-37851BA944E0}" type="presOf" srcId="{D90252FF-78EA-D942-AE01-F195AB09EC28}" destId="{8A12CFDD-1422-6740-AED1-B5AB9E84CCE4}" srcOrd="0" destOrd="0" presId="urn:microsoft.com/office/officeart/2005/8/layout/vList5"/>
    <dgm:cxn modelId="{68F79480-39E8-9D43-B397-94F3518EB7F2}" srcId="{F872432A-5EED-B241-BFF8-D82F31855119}" destId="{E8879E7A-3ACB-7E48-962C-3C1105987F5D}" srcOrd="2" destOrd="0" parTransId="{A56685C8-82E6-4644-8743-34CF03FBF7AF}" sibTransId="{040085CC-6DE8-8347-B100-F4DC15567C2E}"/>
    <dgm:cxn modelId="{CF2BA4DC-7623-8841-9617-A40989BEF6BC}" type="presOf" srcId="{E8879E7A-3ACB-7E48-962C-3C1105987F5D}" destId="{3BB805A2-5F91-1B40-9BB7-3D99DAEFD1FC}" srcOrd="0" destOrd="0" presId="urn:microsoft.com/office/officeart/2005/8/layout/vList5"/>
    <dgm:cxn modelId="{040595DF-6B06-B347-9CBC-2EC5B2706BAF}" type="presOf" srcId="{F872432A-5EED-B241-BFF8-D82F31855119}" destId="{ED80671D-2C97-F14F-98F6-5171D40666FC}" srcOrd="0" destOrd="0" presId="urn:microsoft.com/office/officeart/2005/8/layout/vList5"/>
    <dgm:cxn modelId="{00CB01E1-7B2C-3F4D-AC2C-52F210B313DD}" srcId="{F872432A-5EED-B241-BFF8-D82F31855119}" destId="{D90252FF-78EA-D942-AE01-F195AB09EC28}" srcOrd="1" destOrd="0" parTransId="{B2A21AC5-8549-C346-BFDE-9772CF16977E}" sibTransId="{EA989898-3C2B-D645-AF7A-6A74137DE290}"/>
    <dgm:cxn modelId="{8BA911E6-8EA8-BB48-AFDF-3716B92E0FFD}" type="presOf" srcId="{B6EC29D1-A0D4-4747-83BA-54E29769A6FC}" destId="{5B5A249C-76F6-474A-8D35-EC65D38EF792}" srcOrd="0" destOrd="0" presId="urn:microsoft.com/office/officeart/2005/8/layout/vList5"/>
    <dgm:cxn modelId="{61E8C6A5-D600-4143-8826-ACF3EFD68CFD}" type="presParOf" srcId="{ED80671D-2C97-F14F-98F6-5171D40666FC}" destId="{2E870319-6288-2744-A7F3-6EB512FF35D6}" srcOrd="0" destOrd="0" presId="urn:microsoft.com/office/officeart/2005/8/layout/vList5"/>
    <dgm:cxn modelId="{8A4B61D0-8A48-DB42-AC21-6A95223B9E96}" type="presParOf" srcId="{2E870319-6288-2744-A7F3-6EB512FF35D6}" destId="{5B5A249C-76F6-474A-8D35-EC65D38EF792}" srcOrd="0" destOrd="0" presId="urn:microsoft.com/office/officeart/2005/8/layout/vList5"/>
    <dgm:cxn modelId="{5E7FF6CB-57BD-4A46-86B7-62A18D23DBB3}" type="presParOf" srcId="{ED80671D-2C97-F14F-98F6-5171D40666FC}" destId="{B53AD986-C60E-7642-AB9C-4C85D843379B}" srcOrd="1" destOrd="0" presId="urn:microsoft.com/office/officeart/2005/8/layout/vList5"/>
    <dgm:cxn modelId="{E1B80A9D-03E3-0145-8827-96779E4ABD39}" type="presParOf" srcId="{ED80671D-2C97-F14F-98F6-5171D40666FC}" destId="{201B6478-C880-0746-9186-98A3B5FC5BA2}" srcOrd="2" destOrd="0" presId="urn:microsoft.com/office/officeart/2005/8/layout/vList5"/>
    <dgm:cxn modelId="{BC2D41B6-1382-3146-A2E6-A71EAC9BF696}" type="presParOf" srcId="{201B6478-C880-0746-9186-98A3B5FC5BA2}" destId="{8A12CFDD-1422-6740-AED1-B5AB9E84CCE4}" srcOrd="0" destOrd="0" presId="urn:microsoft.com/office/officeart/2005/8/layout/vList5"/>
    <dgm:cxn modelId="{9BB99C3C-44DA-F348-82E0-6A043E419750}" type="presParOf" srcId="{ED80671D-2C97-F14F-98F6-5171D40666FC}" destId="{C74DBC46-752C-FC41-A017-5A9160D5578E}" srcOrd="3" destOrd="0" presId="urn:microsoft.com/office/officeart/2005/8/layout/vList5"/>
    <dgm:cxn modelId="{F070AB8B-DD45-924D-AAA7-55B1CF36E08F}" type="presParOf" srcId="{ED80671D-2C97-F14F-98F6-5171D40666FC}" destId="{D6597B03-43CC-6F45-B62B-A00D4200DF09}" srcOrd="4" destOrd="0" presId="urn:microsoft.com/office/officeart/2005/8/layout/vList5"/>
    <dgm:cxn modelId="{F0EDC13F-43B6-4B48-8147-BEC761A0A05E}" type="presParOf" srcId="{D6597B03-43CC-6F45-B62B-A00D4200DF09}" destId="{3BB805A2-5F91-1B40-9BB7-3D99DAEFD1FC}" srcOrd="0" destOrd="0" presId="urn:microsoft.com/office/officeart/2005/8/layout/vList5"/>
  </dgm:cxnLst>
  <dgm:bg>
    <a:solidFill>
      <a:schemeClr val="bg1">
        <a:lumMod val="85000"/>
        <a:alpha val="1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72432A-5EED-B241-BFF8-D82F318551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C29D1-A0D4-4747-83BA-54E29769A6FC}">
      <dgm:prSet custT="1"/>
      <dgm:spPr>
        <a:solidFill>
          <a:schemeClr val="bg1">
            <a:alpha val="10000"/>
          </a:schemeClr>
        </a:solidFill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30%</a:t>
          </a:r>
        </a:p>
      </dgm:t>
    </dgm:pt>
    <dgm:pt modelId="{05BD5DA9-404F-F04D-A8D6-F444FCDB7C02}" type="par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AF94973-6D2D-624F-9AFF-799279AF149F}" type="sib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90252FF-78EA-D942-AE01-F195AB09EC28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$1800/patient</a:t>
          </a:r>
        </a:p>
      </dgm:t>
    </dgm:pt>
    <dgm:pt modelId="{B2A21AC5-8549-C346-BFDE-9772CF16977E}" type="par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A989898-3C2B-D645-AF7A-6A74137DE290}" type="sib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8879E7A-3ACB-7E48-962C-3C1105987F5D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10%</a:t>
          </a:r>
        </a:p>
      </dgm:t>
    </dgm:pt>
    <dgm:pt modelId="{A56685C8-82E6-4644-8743-34CF03FBF7AF}" type="par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40085CC-6DE8-8347-B100-F4DC15567C2E}" type="sib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80671D-2C97-F14F-98F6-5171D40666FC}" type="pres">
      <dgm:prSet presAssocID="{F872432A-5EED-B241-BFF8-D82F31855119}" presName="Name0" presStyleCnt="0">
        <dgm:presLayoutVars>
          <dgm:dir/>
          <dgm:animLvl val="lvl"/>
          <dgm:resizeHandles val="exact"/>
        </dgm:presLayoutVars>
      </dgm:prSet>
      <dgm:spPr/>
    </dgm:pt>
    <dgm:pt modelId="{2E870319-6288-2744-A7F3-6EB512FF35D6}" type="pres">
      <dgm:prSet presAssocID="{B6EC29D1-A0D4-4747-83BA-54E29769A6FC}" presName="linNode" presStyleCnt="0"/>
      <dgm:spPr/>
    </dgm:pt>
    <dgm:pt modelId="{5B5A249C-76F6-474A-8D35-EC65D38EF792}" type="pres">
      <dgm:prSet presAssocID="{B6EC29D1-A0D4-4747-83BA-54E29769A6FC}" presName="parentText" presStyleLbl="node1" presStyleIdx="0" presStyleCnt="3" custScaleX="277778" custLinFactX="100000" custLinFactNeighborX="181757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53AD986-C60E-7642-AB9C-4C85D843379B}" type="pres">
      <dgm:prSet presAssocID="{0AF94973-6D2D-624F-9AFF-799279AF149F}" presName="sp" presStyleCnt="0"/>
      <dgm:spPr/>
    </dgm:pt>
    <dgm:pt modelId="{201B6478-C880-0746-9186-98A3B5FC5BA2}" type="pres">
      <dgm:prSet presAssocID="{D90252FF-78EA-D942-AE01-F195AB09EC28}" presName="linNode" presStyleCnt="0"/>
      <dgm:spPr/>
    </dgm:pt>
    <dgm:pt modelId="{8A12CFDD-1422-6740-AED1-B5AB9E84CCE4}" type="pres">
      <dgm:prSet presAssocID="{D90252FF-78EA-D942-AE01-F195AB09EC28}" presName="parentText" presStyleLbl="node1" presStyleIdx="1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C74DBC46-752C-FC41-A017-5A9160D5578E}" type="pres">
      <dgm:prSet presAssocID="{EA989898-3C2B-D645-AF7A-6A74137DE290}" presName="sp" presStyleCnt="0"/>
      <dgm:spPr/>
    </dgm:pt>
    <dgm:pt modelId="{D6597B03-43CC-6F45-B62B-A00D4200DF09}" type="pres">
      <dgm:prSet presAssocID="{E8879E7A-3ACB-7E48-962C-3C1105987F5D}" presName="linNode" presStyleCnt="0"/>
      <dgm:spPr/>
    </dgm:pt>
    <dgm:pt modelId="{3BB805A2-5F91-1B40-9BB7-3D99DAEFD1FC}" type="pres">
      <dgm:prSet presAssocID="{E8879E7A-3ACB-7E48-962C-3C1105987F5D}" presName="parentText" presStyleLbl="node1" presStyleIdx="2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8D9B512C-C051-804B-A2AA-E07AA205472E}" srcId="{F872432A-5EED-B241-BFF8-D82F31855119}" destId="{B6EC29D1-A0D4-4747-83BA-54E29769A6FC}" srcOrd="0" destOrd="0" parTransId="{05BD5DA9-404F-F04D-A8D6-F444FCDB7C02}" sibTransId="{0AF94973-6D2D-624F-9AFF-799279AF149F}"/>
    <dgm:cxn modelId="{DBA4E667-001B-0441-BCED-37851BA944E0}" type="presOf" srcId="{D90252FF-78EA-D942-AE01-F195AB09EC28}" destId="{8A12CFDD-1422-6740-AED1-B5AB9E84CCE4}" srcOrd="0" destOrd="0" presId="urn:microsoft.com/office/officeart/2005/8/layout/vList5"/>
    <dgm:cxn modelId="{68F79480-39E8-9D43-B397-94F3518EB7F2}" srcId="{F872432A-5EED-B241-BFF8-D82F31855119}" destId="{E8879E7A-3ACB-7E48-962C-3C1105987F5D}" srcOrd="2" destOrd="0" parTransId="{A56685C8-82E6-4644-8743-34CF03FBF7AF}" sibTransId="{040085CC-6DE8-8347-B100-F4DC15567C2E}"/>
    <dgm:cxn modelId="{CF2BA4DC-7623-8841-9617-A40989BEF6BC}" type="presOf" srcId="{E8879E7A-3ACB-7E48-962C-3C1105987F5D}" destId="{3BB805A2-5F91-1B40-9BB7-3D99DAEFD1FC}" srcOrd="0" destOrd="0" presId="urn:microsoft.com/office/officeart/2005/8/layout/vList5"/>
    <dgm:cxn modelId="{040595DF-6B06-B347-9CBC-2EC5B2706BAF}" type="presOf" srcId="{F872432A-5EED-B241-BFF8-D82F31855119}" destId="{ED80671D-2C97-F14F-98F6-5171D40666FC}" srcOrd="0" destOrd="0" presId="urn:microsoft.com/office/officeart/2005/8/layout/vList5"/>
    <dgm:cxn modelId="{00CB01E1-7B2C-3F4D-AC2C-52F210B313DD}" srcId="{F872432A-5EED-B241-BFF8-D82F31855119}" destId="{D90252FF-78EA-D942-AE01-F195AB09EC28}" srcOrd="1" destOrd="0" parTransId="{B2A21AC5-8549-C346-BFDE-9772CF16977E}" sibTransId="{EA989898-3C2B-D645-AF7A-6A74137DE290}"/>
    <dgm:cxn modelId="{8BA911E6-8EA8-BB48-AFDF-3716B92E0FFD}" type="presOf" srcId="{B6EC29D1-A0D4-4747-83BA-54E29769A6FC}" destId="{5B5A249C-76F6-474A-8D35-EC65D38EF792}" srcOrd="0" destOrd="0" presId="urn:microsoft.com/office/officeart/2005/8/layout/vList5"/>
    <dgm:cxn modelId="{61E8C6A5-D600-4143-8826-ACF3EFD68CFD}" type="presParOf" srcId="{ED80671D-2C97-F14F-98F6-5171D40666FC}" destId="{2E870319-6288-2744-A7F3-6EB512FF35D6}" srcOrd="0" destOrd="0" presId="urn:microsoft.com/office/officeart/2005/8/layout/vList5"/>
    <dgm:cxn modelId="{8A4B61D0-8A48-DB42-AC21-6A95223B9E96}" type="presParOf" srcId="{2E870319-6288-2744-A7F3-6EB512FF35D6}" destId="{5B5A249C-76F6-474A-8D35-EC65D38EF792}" srcOrd="0" destOrd="0" presId="urn:microsoft.com/office/officeart/2005/8/layout/vList5"/>
    <dgm:cxn modelId="{5E7FF6CB-57BD-4A46-86B7-62A18D23DBB3}" type="presParOf" srcId="{ED80671D-2C97-F14F-98F6-5171D40666FC}" destId="{B53AD986-C60E-7642-AB9C-4C85D843379B}" srcOrd="1" destOrd="0" presId="urn:microsoft.com/office/officeart/2005/8/layout/vList5"/>
    <dgm:cxn modelId="{E1B80A9D-03E3-0145-8827-96779E4ABD39}" type="presParOf" srcId="{ED80671D-2C97-F14F-98F6-5171D40666FC}" destId="{201B6478-C880-0746-9186-98A3B5FC5BA2}" srcOrd="2" destOrd="0" presId="urn:microsoft.com/office/officeart/2005/8/layout/vList5"/>
    <dgm:cxn modelId="{BC2D41B6-1382-3146-A2E6-A71EAC9BF696}" type="presParOf" srcId="{201B6478-C880-0746-9186-98A3B5FC5BA2}" destId="{8A12CFDD-1422-6740-AED1-B5AB9E84CCE4}" srcOrd="0" destOrd="0" presId="urn:microsoft.com/office/officeart/2005/8/layout/vList5"/>
    <dgm:cxn modelId="{9BB99C3C-44DA-F348-82E0-6A043E419750}" type="presParOf" srcId="{ED80671D-2C97-F14F-98F6-5171D40666FC}" destId="{C74DBC46-752C-FC41-A017-5A9160D5578E}" srcOrd="3" destOrd="0" presId="urn:microsoft.com/office/officeart/2005/8/layout/vList5"/>
    <dgm:cxn modelId="{F070AB8B-DD45-924D-AAA7-55B1CF36E08F}" type="presParOf" srcId="{ED80671D-2C97-F14F-98F6-5171D40666FC}" destId="{D6597B03-43CC-6F45-B62B-A00D4200DF09}" srcOrd="4" destOrd="0" presId="urn:microsoft.com/office/officeart/2005/8/layout/vList5"/>
    <dgm:cxn modelId="{F0EDC13F-43B6-4B48-8147-BEC761A0A05E}" type="presParOf" srcId="{D6597B03-43CC-6F45-B62B-A00D4200DF09}" destId="{3BB805A2-5F91-1B40-9BB7-3D99DAEFD1FC}" srcOrd="0" destOrd="0" presId="urn:microsoft.com/office/officeart/2005/8/layout/vList5"/>
  </dgm:cxnLst>
  <dgm:bg>
    <a:solidFill>
      <a:schemeClr val="bg1">
        <a:lumMod val="85000"/>
        <a:alpha val="10000"/>
      </a:schemeClr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72432A-5EED-B241-BFF8-D82F318551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C29D1-A0D4-4747-83BA-54E29769A6FC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10%</a:t>
          </a:r>
        </a:p>
      </dgm:t>
    </dgm:pt>
    <dgm:pt modelId="{05BD5DA9-404F-F04D-A8D6-F444FCDB7C02}" type="par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AF94973-6D2D-624F-9AFF-799279AF149F}" type="sib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90252FF-78EA-D942-AE01-F195AB09EC28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$2019/patient</a:t>
          </a:r>
        </a:p>
      </dgm:t>
    </dgm:pt>
    <dgm:pt modelId="{B2A21AC5-8549-C346-BFDE-9772CF16977E}" type="par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A989898-3C2B-D645-AF7A-6A74137DE290}" type="sib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8879E7A-3ACB-7E48-962C-3C1105987F5D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9%</a:t>
          </a:r>
        </a:p>
      </dgm:t>
    </dgm:pt>
    <dgm:pt modelId="{A56685C8-82E6-4644-8743-34CF03FBF7AF}" type="par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40085CC-6DE8-8347-B100-F4DC15567C2E}" type="sib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80671D-2C97-F14F-98F6-5171D40666FC}" type="pres">
      <dgm:prSet presAssocID="{F872432A-5EED-B241-BFF8-D82F31855119}" presName="Name0" presStyleCnt="0">
        <dgm:presLayoutVars>
          <dgm:dir/>
          <dgm:animLvl val="lvl"/>
          <dgm:resizeHandles val="exact"/>
        </dgm:presLayoutVars>
      </dgm:prSet>
      <dgm:spPr/>
    </dgm:pt>
    <dgm:pt modelId="{2E870319-6288-2744-A7F3-6EB512FF35D6}" type="pres">
      <dgm:prSet presAssocID="{B6EC29D1-A0D4-4747-83BA-54E29769A6FC}" presName="linNode" presStyleCnt="0"/>
      <dgm:spPr/>
    </dgm:pt>
    <dgm:pt modelId="{5B5A249C-76F6-474A-8D35-EC65D38EF792}" type="pres">
      <dgm:prSet presAssocID="{B6EC29D1-A0D4-4747-83BA-54E29769A6FC}" presName="parentText" presStyleLbl="node1" presStyleIdx="0" presStyleCnt="3" custScaleX="277778" custLinFactX="100000" custLinFactNeighborX="181757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53AD986-C60E-7642-AB9C-4C85D843379B}" type="pres">
      <dgm:prSet presAssocID="{0AF94973-6D2D-624F-9AFF-799279AF149F}" presName="sp" presStyleCnt="0"/>
      <dgm:spPr/>
    </dgm:pt>
    <dgm:pt modelId="{201B6478-C880-0746-9186-98A3B5FC5BA2}" type="pres">
      <dgm:prSet presAssocID="{D90252FF-78EA-D942-AE01-F195AB09EC28}" presName="linNode" presStyleCnt="0"/>
      <dgm:spPr/>
    </dgm:pt>
    <dgm:pt modelId="{8A12CFDD-1422-6740-AED1-B5AB9E84CCE4}" type="pres">
      <dgm:prSet presAssocID="{D90252FF-78EA-D942-AE01-F195AB09EC28}" presName="parentText" presStyleLbl="node1" presStyleIdx="1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C74DBC46-752C-FC41-A017-5A9160D5578E}" type="pres">
      <dgm:prSet presAssocID="{EA989898-3C2B-D645-AF7A-6A74137DE290}" presName="sp" presStyleCnt="0"/>
      <dgm:spPr/>
    </dgm:pt>
    <dgm:pt modelId="{D6597B03-43CC-6F45-B62B-A00D4200DF09}" type="pres">
      <dgm:prSet presAssocID="{E8879E7A-3ACB-7E48-962C-3C1105987F5D}" presName="linNode" presStyleCnt="0"/>
      <dgm:spPr/>
    </dgm:pt>
    <dgm:pt modelId="{3BB805A2-5F91-1B40-9BB7-3D99DAEFD1FC}" type="pres">
      <dgm:prSet presAssocID="{E8879E7A-3ACB-7E48-962C-3C1105987F5D}" presName="parentText" presStyleLbl="node1" presStyleIdx="2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8D9B512C-C051-804B-A2AA-E07AA205472E}" srcId="{F872432A-5EED-B241-BFF8-D82F31855119}" destId="{B6EC29D1-A0D4-4747-83BA-54E29769A6FC}" srcOrd="0" destOrd="0" parTransId="{05BD5DA9-404F-F04D-A8D6-F444FCDB7C02}" sibTransId="{0AF94973-6D2D-624F-9AFF-799279AF149F}"/>
    <dgm:cxn modelId="{DBA4E667-001B-0441-BCED-37851BA944E0}" type="presOf" srcId="{D90252FF-78EA-D942-AE01-F195AB09EC28}" destId="{8A12CFDD-1422-6740-AED1-B5AB9E84CCE4}" srcOrd="0" destOrd="0" presId="urn:microsoft.com/office/officeart/2005/8/layout/vList5"/>
    <dgm:cxn modelId="{68F79480-39E8-9D43-B397-94F3518EB7F2}" srcId="{F872432A-5EED-B241-BFF8-D82F31855119}" destId="{E8879E7A-3ACB-7E48-962C-3C1105987F5D}" srcOrd="2" destOrd="0" parTransId="{A56685C8-82E6-4644-8743-34CF03FBF7AF}" sibTransId="{040085CC-6DE8-8347-B100-F4DC15567C2E}"/>
    <dgm:cxn modelId="{CF2BA4DC-7623-8841-9617-A40989BEF6BC}" type="presOf" srcId="{E8879E7A-3ACB-7E48-962C-3C1105987F5D}" destId="{3BB805A2-5F91-1B40-9BB7-3D99DAEFD1FC}" srcOrd="0" destOrd="0" presId="urn:microsoft.com/office/officeart/2005/8/layout/vList5"/>
    <dgm:cxn modelId="{040595DF-6B06-B347-9CBC-2EC5B2706BAF}" type="presOf" srcId="{F872432A-5EED-B241-BFF8-D82F31855119}" destId="{ED80671D-2C97-F14F-98F6-5171D40666FC}" srcOrd="0" destOrd="0" presId="urn:microsoft.com/office/officeart/2005/8/layout/vList5"/>
    <dgm:cxn modelId="{00CB01E1-7B2C-3F4D-AC2C-52F210B313DD}" srcId="{F872432A-5EED-B241-BFF8-D82F31855119}" destId="{D90252FF-78EA-D942-AE01-F195AB09EC28}" srcOrd="1" destOrd="0" parTransId="{B2A21AC5-8549-C346-BFDE-9772CF16977E}" sibTransId="{EA989898-3C2B-D645-AF7A-6A74137DE290}"/>
    <dgm:cxn modelId="{8BA911E6-8EA8-BB48-AFDF-3716B92E0FFD}" type="presOf" srcId="{B6EC29D1-A0D4-4747-83BA-54E29769A6FC}" destId="{5B5A249C-76F6-474A-8D35-EC65D38EF792}" srcOrd="0" destOrd="0" presId="urn:microsoft.com/office/officeart/2005/8/layout/vList5"/>
    <dgm:cxn modelId="{61E8C6A5-D600-4143-8826-ACF3EFD68CFD}" type="presParOf" srcId="{ED80671D-2C97-F14F-98F6-5171D40666FC}" destId="{2E870319-6288-2744-A7F3-6EB512FF35D6}" srcOrd="0" destOrd="0" presId="urn:microsoft.com/office/officeart/2005/8/layout/vList5"/>
    <dgm:cxn modelId="{8A4B61D0-8A48-DB42-AC21-6A95223B9E96}" type="presParOf" srcId="{2E870319-6288-2744-A7F3-6EB512FF35D6}" destId="{5B5A249C-76F6-474A-8D35-EC65D38EF792}" srcOrd="0" destOrd="0" presId="urn:microsoft.com/office/officeart/2005/8/layout/vList5"/>
    <dgm:cxn modelId="{5E7FF6CB-57BD-4A46-86B7-62A18D23DBB3}" type="presParOf" srcId="{ED80671D-2C97-F14F-98F6-5171D40666FC}" destId="{B53AD986-C60E-7642-AB9C-4C85D843379B}" srcOrd="1" destOrd="0" presId="urn:microsoft.com/office/officeart/2005/8/layout/vList5"/>
    <dgm:cxn modelId="{E1B80A9D-03E3-0145-8827-96779E4ABD39}" type="presParOf" srcId="{ED80671D-2C97-F14F-98F6-5171D40666FC}" destId="{201B6478-C880-0746-9186-98A3B5FC5BA2}" srcOrd="2" destOrd="0" presId="urn:microsoft.com/office/officeart/2005/8/layout/vList5"/>
    <dgm:cxn modelId="{BC2D41B6-1382-3146-A2E6-A71EAC9BF696}" type="presParOf" srcId="{201B6478-C880-0746-9186-98A3B5FC5BA2}" destId="{8A12CFDD-1422-6740-AED1-B5AB9E84CCE4}" srcOrd="0" destOrd="0" presId="urn:microsoft.com/office/officeart/2005/8/layout/vList5"/>
    <dgm:cxn modelId="{9BB99C3C-44DA-F348-82E0-6A043E419750}" type="presParOf" srcId="{ED80671D-2C97-F14F-98F6-5171D40666FC}" destId="{C74DBC46-752C-FC41-A017-5A9160D5578E}" srcOrd="3" destOrd="0" presId="urn:microsoft.com/office/officeart/2005/8/layout/vList5"/>
    <dgm:cxn modelId="{F070AB8B-DD45-924D-AAA7-55B1CF36E08F}" type="presParOf" srcId="{ED80671D-2C97-F14F-98F6-5171D40666FC}" destId="{D6597B03-43CC-6F45-B62B-A00D4200DF09}" srcOrd="4" destOrd="0" presId="urn:microsoft.com/office/officeart/2005/8/layout/vList5"/>
    <dgm:cxn modelId="{F0EDC13F-43B6-4B48-8147-BEC761A0A05E}" type="presParOf" srcId="{D6597B03-43CC-6F45-B62B-A00D4200DF09}" destId="{3BB805A2-5F91-1B40-9BB7-3D99DAEFD1FC}" srcOrd="0" destOrd="0" presId="urn:microsoft.com/office/officeart/2005/8/layout/vList5"/>
  </dgm:cxnLst>
  <dgm:bg>
    <a:solidFill>
      <a:schemeClr val="bg1">
        <a:lumMod val="85000"/>
        <a:alpha val="1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72432A-5EED-B241-BFF8-D82F318551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C29D1-A0D4-4747-83BA-54E29769A6FC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7%</a:t>
          </a:r>
        </a:p>
      </dgm:t>
    </dgm:pt>
    <dgm:pt modelId="{05BD5DA9-404F-F04D-A8D6-F444FCDB7C02}" type="par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AF94973-6D2D-624F-9AFF-799279AF149F}" type="sibTrans" cxnId="{8D9B512C-C051-804B-A2AA-E07AA205472E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90252FF-78EA-D942-AE01-F195AB09EC28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$2500/patient</a:t>
          </a:r>
        </a:p>
      </dgm:t>
    </dgm:pt>
    <dgm:pt modelId="{B2A21AC5-8549-C346-BFDE-9772CF16977E}" type="par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A989898-3C2B-D645-AF7A-6A74137DE290}" type="sibTrans" cxnId="{00CB01E1-7B2C-3F4D-AC2C-52F210B313DD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8879E7A-3ACB-7E48-962C-3C1105987F5D}">
      <dgm:prSet custT="1"/>
      <dgm:spPr>
        <a:noFill/>
        <a:ln w="6350">
          <a:solidFill>
            <a:srgbClr val="FF8200"/>
          </a:solidFill>
        </a:ln>
      </dgm:spPr>
      <dgm:t>
        <a:bodyPr lIns="0" tIns="0" rIns="0" bIns="0"/>
        <a:lstStyle/>
        <a:p>
          <a:r>
            <a:rPr lang="en-US" sz="11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15%</a:t>
          </a:r>
        </a:p>
      </dgm:t>
    </dgm:pt>
    <dgm:pt modelId="{A56685C8-82E6-4644-8743-34CF03FBF7AF}" type="par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40085CC-6DE8-8347-B100-F4DC15567C2E}" type="sibTrans" cxnId="{68F79480-39E8-9D43-B397-94F3518EB7F2}">
      <dgm:prSet/>
      <dgm:spPr/>
      <dgm:t>
        <a:bodyPr/>
        <a:lstStyle/>
        <a:p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80671D-2C97-F14F-98F6-5171D40666FC}" type="pres">
      <dgm:prSet presAssocID="{F872432A-5EED-B241-BFF8-D82F31855119}" presName="Name0" presStyleCnt="0">
        <dgm:presLayoutVars>
          <dgm:dir/>
          <dgm:animLvl val="lvl"/>
          <dgm:resizeHandles val="exact"/>
        </dgm:presLayoutVars>
      </dgm:prSet>
      <dgm:spPr/>
    </dgm:pt>
    <dgm:pt modelId="{2E870319-6288-2744-A7F3-6EB512FF35D6}" type="pres">
      <dgm:prSet presAssocID="{B6EC29D1-A0D4-4747-83BA-54E29769A6FC}" presName="linNode" presStyleCnt="0"/>
      <dgm:spPr/>
    </dgm:pt>
    <dgm:pt modelId="{5B5A249C-76F6-474A-8D35-EC65D38EF792}" type="pres">
      <dgm:prSet presAssocID="{B6EC29D1-A0D4-4747-83BA-54E29769A6FC}" presName="parentText" presStyleLbl="node1" presStyleIdx="0" presStyleCnt="3" custScaleX="277778" custLinFactX="200000" custLinFactNeighborX="228591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53AD986-C60E-7642-AB9C-4C85D843379B}" type="pres">
      <dgm:prSet presAssocID="{0AF94973-6D2D-624F-9AFF-799279AF149F}" presName="sp" presStyleCnt="0"/>
      <dgm:spPr/>
    </dgm:pt>
    <dgm:pt modelId="{201B6478-C880-0746-9186-98A3B5FC5BA2}" type="pres">
      <dgm:prSet presAssocID="{D90252FF-78EA-D942-AE01-F195AB09EC28}" presName="linNode" presStyleCnt="0"/>
      <dgm:spPr/>
    </dgm:pt>
    <dgm:pt modelId="{8A12CFDD-1422-6740-AED1-B5AB9E84CCE4}" type="pres">
      <dgm:prSet presAssocID="{D90252FF-78EA-D942-AE01-F195AB09EC28}" presName="parentText" presStyleLbl="node1" presStyleIdx="1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C74DBC46-752C-FC41-A017-5A9160D5578E}" type="pres">
      <dgm:prSet presAssocID="{EA989898-3C2B-D645-AF7A-6A74137DE290}" presName="sp" presStyleCnt="0"/>
      <dgm:spPr/>
    </dgm:pt>
    <dgm:pt modelId="{D6597B03-43CC-6F45-B62B-A00D4200DF09}" type="pres">
      <dgm:prSet presAssocID="{E8879E7A-3ACB-7E48-962C-3C1105987F5D}" presName="linNode" presStyleCnt="0"/>
      <dgm:spPr/>
    </dgm:pt>
    <dgm:pt modelId="{3BB805A2-5F91-1B40-9BB7-3D99DAEFD1FC}" type="pres">
      <dgm:prSet presAssocID="{E8879E7A-3ACB-7E48-962C-3C1105987F5D}" presName="parentText" presStyleLbl="node1" presStyleIdx="2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8D9B512C-C051-804B-A2AA-E07AA205472E}" srcId="{F872432A-5EED-B241-BFF8-D82F31855119}" destId="{B6EC29D1-A0D4-4747-83BA-54E29769A6FC}" srcOrd="0" destOrd="0" parTransId="{05BD5DA9-404F-F04D-A8D6-F444FCDB7C02}" sibTransId="{0AF94973-6D2D-624F-9AFF-799279AF149F}"/>
    <dgm:cxn modelId="{DBA4E667-001B-0441-BCED-37851BA944E0}" type="presOf" srcId="{D90252FF-78EA-D942-AE01-F195AB09EC28}" destId="{8A12CFDD-1422-6740-AED1-B5AB9E84CCE4}" srcOrd="0" destOrd="0" presId="urn:microsoft.com/office/officeart/2005/8/layout/vList5"/>
    <dgm:cxn modelId="{68F79480-39E8-9D43-B397-94F3518EB7F2}" srcId="{F872432A-5EED-B241-BFF8-D82F31855119}" destId="{E8879E7A-3ACB-7E48-962C-3C1105987F5D}" srcOrd="2" destOrd="0" parTransId="{A56685C8-82E6-4644-8743-34CF03FBF7AF}" sibTransId="{040085CC-6DE8-8347-B100-F4DC15567C2E}"/>
    <dgm:cxn modelId="{CF2BA4DC-7623-8841-9617-A40989BEF6BC}" type="presOf" srcId="{E8879E7A-3ACB-7E48-962C-3C1105987F5D}" destId="{3BB805A2-5F91-1B40-9BB7-3D99DAEFD1FC}" srcOrd="0" destOrd="0" presId="urn:microsoft.com/office/officeart/2005/8/layout/vList5"/>
    <dgm:cxn modelId="{040595DF-6B06-B347-9CBC-2EC5B2706BAF}" type="presOf" srcId="{F872432A-5EED-B241-BFF8-D82F31855119}" destId="{ED80671D-2C97-F14F-98F6-5171D40666FC}" srcOrd="0" destOrd="0" presId="urn:microsoft.com/office/officeart/2005/8/layout/vList5"/>
    <dgm:cxn modelId="{00CB01E1-7B2C-3F4D-AC2C-52F210B313DD}" srcId="{F872432A-5EED-B241-BFF8-D82F31855119}" destId="{D90252FF-78EA-D942-AE01-F195AB09EC28}" srcOrd="1" destOrd="0" parTransId="{B2A21AC5-8549-C346-BFDE-9772CF16977E}" sibTransId="{EA989898-3C2B-D645-AF7A-6A74137DE290}"/>
    <dgm:cxn modelId="{8BA911E6-8EA8-BB48-AFDF-3716B92E0FFD}" type="presOf" srcId="{B6EC29D1-A0D4-4747-83BA-54E29769A6FC}" destId="{5B5A249C-76F6-474A-8D35-EC65D38EF792}" srcOrd="0" destOrd="0" presId="urn:microsoft.com/office/officeart/2005/8/layout/vList5"/>
    <dgm:cxn modelId="{61E8C6A5-D600-4143-8826-ACF3EFD68CFD}" type="presParOf" srcId="{ED80671D-2C97-F14F-98F6-5171D40666FC}" destId="{2E870319-6288-2744-A7F3-6EB512FF35D6}" srcOrd="0" destOrd="0" presId="urn:microsoft.com/office/officeart/2005/8/layout/vList5"/>
    <dgm:cxn modelId="{8A4B61D0-8A48-DB42-AC21-6A95223B9E96}" type="presParOf" srcId="{2E870319-6288-2744-A7F3-6EB512FF35D6}" destId="{5B5A249C-76F6-474A-8D35-EC65D38EF792}" srcOrd="0" destOrd="0" presId="urn:microsoft.com/office/officeart/2005/8/layout/vList5"/>
    <dgm:cxn modelId="{5E7FF6CB-57BD-4A46-86B7-62A18D23DBB3}" type="presParOf" srcId="{ED80671D-2C97-F14F-98F6-5171D40666FC}" destId="{B53AD986-C60E-7642-AB9C-4C85D843379B}" srcOrd="1" destOrd="0" presId="urn:microsoft.com/office/officeart/2005/8/layout/vList5"/>
    <dgm:cxn modelId="{E1B80A9D-03E3-0145-8827-96779E4ABD39}" type="presParOf" srcId="{ED80671D-2C97-F14F-98F6-5171D40666FC}" destId="{201B6478-C880-0746-9186-98A3B5FC5BA2}" srcOrd="2" destOrd="0" presId="urn:microsoft.com/office/officeart/2005/8/layout/vList5"/>
    <dgm:cxn modelId="{BC2D41B6-1382-3146-A2E6-A71EAC9BF696}" type="presParOf" srcId="{201B6478-C880-0746-9186-98A3B5FC5BA2}" destId="{8A12CFDD-1422-6740-AED1-B5AB9E84CCE4}" srcOrd="0" destOrd="0" presId="urn:microsoft.com/office/officeart/2005/8/layout/vList5"/>
    <dgm:cxn modelId="{9BB99C3C-44DA-F348-82E0-6A043E419750}" type="presParOf" srcId="{ED80671D-2C97-F14F-98F6-5171D40666FC}" destId="{C74DBC46-752C-FC41-A017-5A9160D5578E}" srcOrd="3" destOrd="0" presId="urn:microsoft.com/office/officeart/2005/8/layout/vList5"/>
    <dgm:cxn modelId="{F070AB8B-DD45-924D-AAA7-55B1CF36E08F}" type="presParOf" srcId="{ED80671D-2C97-F14F-98F6-5171D40666FC}" destId="{D6597B03-43CC-6F45-B62B-A00D4200DF09}" srcOrd="4" destOrd="0" presId="urn:microsoft.com/office/officeart/2005/8/layout/vList5"/>
    <dgm:cxn modelId="{F0EDC13F-43B6-4B48-8147-BEC761A0A05E}" type="presParOf" srcId="{D6597B03-43CC-6F45-B62B-A00D4200DF09}" destId="{3BB805A2-5F91-1B40-9BB7-3D99DAEFD1FC}" srcOrd="0" destOrd="0" presId="urn:microsoft.com/office/officeart/2005/8/layout/vList5"/>
  </dgm:cxnLst>
  <dgm:bg>
    <a:solidFill>
      <a:schemeClr val="bg1">
        <a:lumMod val="85000"/>
        <a:alpha val="10000"/>
      </a:schemeClr>
    </a:solidFill>
  </dgm:bg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72432A-5EED-B241-BFF8-D82F318551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C29D1-A0D4-4747-83BA-54E29769A6FC}">
      <dgm:prSet custT="1"/>
      <dgm:spPr>
        <a:noFill/>
        <a:ln w="6350">
          <a:solidFill>
            <a:srgbClr val="C63663"/>
          </a:solidFill>
        </a:ln>
      </dgm:spPr>
      <dgm:t>
        <a:bodyPr/>
        <a:lstStyle/>
        <a:p>
          <a:pPr algn="l"/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Specialized Staff</a:t>
          </a:r>
        </a:p>
      </dgm:t>
    </dgm:pt>
    <dgm:pt modelId="{05BD5DA9-404F-F04D-A8D6-F444FCDB7C02}" type="parTrans" cxnId="{8D9B512C-C051-804B-A2AA-E07AA205472E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AF94973-6D2D-624F-9AFF-799279AF149F}" type="sibTrans" cxnId="{8D9B512C-C051-804B-A2AA-E07AA205472E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90252FF-78EA-D942-AE01-F195AB09EC28}">
      <dgm:prSet custT="1"/>
      <dgm:spPr>
        <a:noFill/>
        <a:ln w="6350">
          <a:solidFill>
            <a:srgbClr val="C63663"/>
          </a:solidFill>
        </a:ln>
      </dgm:spPr>
      <dgm:t>
        <a:bodyPr/>
        <a:lstStyle/>
        <a:p>
          <a:pPr algn="l"/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Remote Patient Monitoring</a:t>
          </a:r>
        </a:p>
      </dgm:t>
    </dgm:pt>
    <dgm:pt modelId="{B2A21AC5-8549-C346-BFDE-9772CF16977E}" type="parTrans" cxnId="{00CB01E1-7B2C-3F4D-AC2C-52F210B313DD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A989898-3C2B-D645-AF7A-6A74137DE290}" type="sibTrans" cxnId="{00CB01E1-7B2C-3F4D-AC2C-52F210B313DD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8879E7A-3ACB-7E48-962C-3C1105987F5D}">
      <dgm:prSet custT="1"/>
      <dgm:spPr>
        <a:noFill/>
        <a:ln w="6350">
          <a:solidFill>
            <a:srgbClr val="C63663"/>
          </a:solidFill>
        </a:ln>
      </dgm:spPr>
      <dgm:t>
        <a:bodyPr/>
        <a:lstStyle/>
        <a:p>
          <a:pPr algn="l"/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More frequent proactive visits (3 more visits on average)</a:t>
          </a:r>
        </a:p>
      </dgm:t>
    </dgm:pt>
    <dgm:pt modelId="{A56685C8-82E6-4644-8743-34CF03FBF7AF}" type="parTrans" cxnId="{68F79480-39E8-9D43-B397-94F3518EB7F2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40085CC-6DE8-8347-B100-F4DC15567C2E}" type="sibTrans" cxnId="{68F79480-39E8-9D43-B397-94F3518EB7F2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80671D-2C97-F14F-98F6-5171D40666FC}" type="pres">
      <dgm:prSet presAssocID="{F872432A-5EED-B241-BFF8-D82F31855119}" presName="Name0" presStyleCnt="0">
        <dgm:presLayoutVars>
          <dgm:dir/>
          <dgm:animLvl val="lvl"/>
          <dgm:resizeHandles val="exact"/>
        </dgm:presLayoutVars>
      </dgm:prSet>
      <dgm:spPr/>
    </dgm:pt>
    <dgm:pt modelId="{2E870319-6288-2744-A7F3-6EB512FF35D6}" type="pres">
      <dgm:prSet presAssocID="{B6EC29D1-A0D4-4747-83BA-54E29769A6FC}" presName="linNode" presStyleCnt="0"/>
      <dgm:spPr/>
    </dgm:pt>
    <dgm:pt modelId="{5B5A249C-76F6-474A-8D35-EC65D38EF792}" type="pres">
      <dgm:prSet presAssocID="{B6EC29D1-A0D4-4747-83BA-54E29769A6FC}" presName="parentText" presStyleLbl="node1" presStyleIdx="0" presStyleCnt="3" custScaleX="277778" custLinFactNeighborX="-136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53AD986-C60E-7642-AB9C-4C85D843379B}" type="pres">
      <dgm:prSet presAssocID="{0AF94973-6D2D-624F-9AFF-799279AF149F}" presName="sp" presStyleCnt="0"/>
      <dgm:spPr/>
    </dgm:pt>
    <dgm:pt modelId="{201B6478-C880-0746-9186-98A3B5FC5BA2}" type="pres">
      <dgm:prSet presAssocID="{D90252FF-78EA-D942-AE01-F195AB09EC28}" presName="linNode" presStyleCnt="0"/>
      <dgm:spPr/>
    </dgm:pt>
    <dgm:pt modelId="{8A12CFDD-1422-6740-AED1-B5AB9E84CCE4}" type="pres">
      <dgm:prSet presAssocID="{D90252FF-78EA-D942-AE01-F195AB09EC28}" presName="parentText" presStyleLbl="node1" presStyleIdx="1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C74DBC46-752C-FC41-A017-5A9160D5578E}" type="pres">
      <dgm:prSet presAssocID="{EA989898-3C2B-D645-AF7A-6A74137DE290}" presName="sp" presStyleCnt="0"/>
      <dgm:spPr/>
    </dgm:pt>
    <dgm:pt modelId="{D6597B03-43CC-6F45-B62B-A00D4200DF09}" type="pres">
      <dgm:prSet presAssocID="{E8879E7A-3ACB-7E48-962C-3C1105987F5D}" presName="linNode" presStyleCnt="0"/>
      <dgm:spPr/>
    </dgm:pt>
    <dgm:pt modelId="{3BB805A2-5F91-1B40-9BB7-3D99DAEFD1FC}" type="pres">
      <dgm:prSet presAssocID="{E8879E7A-3ACB-7E48-962C-3C1105987F5D}" presName="parentText" presStyleLbl="node1" presStyleIdx="2" presStyleCnt="3" custScaleX="277778" custLinFactY="48177" custLinFactNeighborY="100000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8D9B512C-C051-804B-A2AA-E07AA205472E}" srcId="{F872432A-5EED-B241-BFF8-D82F31855119}" destId="{B6EC29D1-A0D4-4747-83BA-54E29769A6FC}" srcOrd="0" destOrd="0" parTransId="{05BD5DA9-404F-F04D-A8D6-F444FCDB7C02}" sibTransId="{0AF94973-6D2D-624F-9AFF-799279AF149F}"/>
    <dgm:cxn modelId="{DBA4E667-001B-0441-BCED-37851BA944E0}" type="presOf" srcId="{D90252FF-78EA-D942-AE01-F195AB09EC28}" destId="{8A12CFDD-1422-6740-AED1-B5AB9E84CCE4}" srcOrd="0" destOrd="0" presId="urn:microsoft.com/office/officeart/2005/8/layout/vList5"/>
    <dgm:cxn modelId="{68F79480-39E8-9D43-B397-94F3518EB7F2}" srcId="{F872432A-5EED-B241-BFF8-D82F31855119}" destId="{E8879E7A-3ACB-7E48-962C-3C1105987F5D}" srcOrd="2" destOrd="0" parTransId="{A56685C8-82E6-4644-8743-34CF03FBF7AF}" sibTransId="{040085CC-6DE8-8347-B100-F4DC15567C2E}"/>
    <dgm:cxn modelId="{CF2BA4DC-7623-8841-9617-A40989BEF6BC}" type="presOf" srcId="{E8879E7A-3ACB-7E48-962C-3C1105987F5D}" destId="{3BB805A2-5F91-1B40-9BB7-3D99DAEFD1FC}" srcOrd="0" destOrd="0" presId="urn:microsoft.com/office/officeart/2005/8/layout/vList5"/>
    <dgm:cxn modelId="{040595DF-6B06-B347-9CBC-2EC5B2706BAF}" type="presOf" srcId="{F872432A-5EED-B241-BFF8-D82F31855119}" destId="{ED80671D-2C97-F14F-98F6-5171D40666FC}" srcOrd="0" destOrd="0" presId="urn:microsoft.com/office/officeart/2005/8/layout/vList5"/>
    <dgm:cxn modelId="{00CB01E1-7B2C-3F4D-AC2C-52F210B313DD}" srcId="{F872432A-5EED-B241-BFF8-D82F31855119}" destId="{D90252FF-78EA-D942-AE01-F195AB09EC28}" srcOrd="1" destOrd="0" parTransId="{B2A21AC5-8549-C346-BFDE-9772CF16977E}" sibTransId="{EA989898-3C2B-D645-AF7A-6A74137DE290}"/>
    <dgm:cxn modelId="{8BA911E6-8EA8-BB48-AFDF-3716B92E0FFD}" type="presOf" srcId="{B6EC29D1-A0D4-4747-83BA-54E29769A6FC}" destId="{5B5A249C-76F6-474A-8D35-EC65D38EF792}" srcOrd="0" destOrd="0" presId="urn:microsoft.com/office/officeart/2005/8/layout/vList5"/>
    <dgm:cxn modelId="{61E8C6A5-D600-4143-8826-ACF3EFD68CFD}" type="presParOf" srcId="{ED80671D-2C97-F14F-98F6-5171D40666FC}" destId="{2E870319-6288-2744-A7F3-6EB512FF35D6}" srcOrd="0" destOrd="0" presId="urn:microsoft.com/office/officeart/2005/8/layout/vList5"/>
    <dgm:cxn modelId="{8A4B61D0-8A48-DB42-AC21-6A95223B9E96}" type="presParOf" srcId="{2E870319-6288-2744-A7F3-6EB512FF35D6}" destId="{5B5A249C-76F6-474A-8D35-EC65D38EF792}" srcOrd="0" destOrd="0" presId="urn:microsoft.com/office/officeart/2005/8/layout/vList5"/>
    <dgm:cxn modelId="{5E7FF6CB-57BD-4A46-86B7-62A18D23DBB3}" type="presParOf" srcId="{ED80671D-2C97-F14F-98F6-5171D40666FC}" destId="{B53AD986-C60E-7642-AB9C-4C85D843379B}" srcOrd="1" destOrd="0" presId="urn:microsoft.com/office/officeart/2005/8/layout/vList5"/>
    <dgm:cxn modelId="{E1B80A9D-03E3-0145-8827-96779E4ABD39}" type="presParOf" srcId="{ED80671D-2C97-F14F-98F6-5171D40666FC}" destId="{201B6478-C880-0746-9186-98A3B5FC5BA2}" srcOrd="2" destOrd="0" presId="urn:microsoft.com/office/officeart/2005/8/layout/vList5"/>
    <dgm:cxn modelId="{BC2D41B6-1382-3146-A2E6-A71EAC9BF696}" type="presParOf" srcId="{201B6478-C880-0746-9186-98A3B5FC5BA2}" destId="{8A12CFDD-1422-6740-AED1-B5AB9E84CCE4}" srcOrd="0" destOrd="0" presId="urn:microsoft.com/office/officeart/2005/8/layout/vList5"/>
    <dgm:cxn modelId="{9BB99C3C-44DA-F348-82E0-6A043E419750}" type="presParOf" srcId="{ED80671D-2C97-F14F-98F6-5171D40666FC}" destId="{C74DBC46-752C-FC41-A017-5A9160D5578E}" srcOrd="3" destOrd="0" presId="urn:microsoft.com/office/officeart/2005/8/layout/vList5"/>
    <dgm:cxn modelId="{F070AB8B-DD45-924D-AAA7-55B1CF36E08F}" type="presParOf" srcId="{ED80671D-2C97-F14F-98F6-5171D40666FC}" destId="{D6597B03-43CC-6F45-B62B-A00D4200DF09}" srcOrd="4" destOrd="0" presId="urn:microsoft.com/office/officeart/2005/8/layout/vList5"/>
    <dgm:cxn modelId="{F0EDC13F-43B6-4B48-8147-BEC761A0A05E}" type="presParOf" srcId="{D6597B03-43CC-6F45-B62B-A00D4200DF09}" destId="{3BB805A2-5F91-1B40-9BB7-3D99DAEFD1FC}" srcOrd="0" destOrd="0" presId="urn:microsoft.com/office/officeart/2005/8/layout/vList5"/>
  </dgm:cxnLst>
  <dgm:bg>
    <a:solidFill>
      <a:schemeClr val="bg1">
        <a:lumMod val="85000"/>
        <a:alpha val="10000"/>
      </a:schemeClr>
    </a:solidFill>
  </dgm:bg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72432A-5EED-B241-BFF8-D82F318551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C29D1-A0D4-4747-83BA-54E29769A6FC}">
      <dgm:prSet custT="1"/>
      <dgm:spPr>
        <a:noFill/>
        <a:ln w="6350">
          <a:solidFill>
            <a:srgbClr val="C4D600"/>
          </a:solidFill>
        </a:ln>
      </dgm:spPr>
      <dgm:t>
        <a:bodyPr/>
        <a:lstStyle/>
        <a:p>
          <a:pPr algn="l"/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Lower Patient Costs, more appealing to ACOs and DCEs</a:t>
          </a:r>
        </a:p>
      </dgm:t>
    </dgm:pt>
    <dgm:pt modelId="{05BD5DA9-404F-F04D-A8D6-F444FCDB7C02}" type="parTrans" cxnId="{8D9B512C-C051-804B-A2AA-E07AA205472E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AF94973-6D2D-624F-9AFF-799279AF149F}" type="sibTrans" cxnId="{8D9B512C-C051-804B-A2AA-E07AA205472E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90252FF-78EA-D942-AE01-F195AB09EC28}">
      <dgm:prSet custT="1"/>
      <dgm:spPr>
        <a:noFill/>
        <a:ln w="6350">
          <a:solidFill>
            <a:srgbClr val="C4D600"/>
          </a:solidFill>
        </a:ln>
      </dgm:spPr>
      <dgm:t>
        <a:bodyPr/>
        <a:lstStyle/>
        <a:p>
          <a:pPr algn="l"/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Better long-term care creates a reputation for excellent cardiac care</a:t>
          </a:r>
        </a:p>
      </dgm:t>
    </dgm:pt>
    <dgm:pt modelId="{B2A21AC5-8549-C346-BFDE-9772CF16977E}" type="parTrans" cxnId="{00CB01E1-7B2C-3F4D-AC2C-52F210B313DD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A989898-3C2B-D645-AF7A-6A74137DE290}" type="sibTrans" cxnId="{00CB01E1-7B2C-3F4D-AC2C-52F210B313DD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8879E7A-3ACB-7E48-962C-3C1105987F5D}">
      <dgm:prSet custT="1"/>
      <dgm:spPr>
        <a:noFill/>
        <a:ln w="6350">
          <a:solidFill>
            <a:srgbClr val="C4D600"/>
          </a:solidFill>
        </a:ln>
      </dgm:spPr>
      <dgm:t>
        <a:bodyPr/>
        <a:lstStyle/>
        <a:p>
          <a:pPr algn="l"/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Lorem ipsum dolor sit </a:t>
          </a:r>
          <a:r>
            <a:rPr lang="en-US" sz="1200" b="0" i="1" dirty="0" err="1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amet</a:t>
          </a:r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r>
            <a:rPr lang="en-US" sz="1200" b="0" i="1" dirty="0" err="1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consectetur</a:t>
          </a:r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en-US" sz="1200" b="0" i="1" dirty="0" err="1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adipiscing</a:t>
          </a:r>
          <a:r>
            <a:rPr lang="en-US" sz="1200" b="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.</a:t>
          </a:r>
        </a:p>
      </dgm:t>
    </dgm:pt>
    <dgm:pt modelId="{A56685C8-82E6-4644-8743-34CF03FBF7AF}" type="parTrans" cxnId="{68F79480-39E8-9D43-B397-94F3518EB7F2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40085CC-6DE8-8347-B100-F4DC15567C2E}" type="sibTrans" cxnId="{68F79480-39E8-9D43-B397-94F3518EB7F2}">
      <dgm:prSet/>
      <dgm:spPr/>
      <dgm:t>
        <a:bodyPr/>
        <a:lstStyle/>
        <a:p>
          <a:pPr algn="l"/>
          <a:endParaRPr lang="en-US" b="0" i="1">
            <a:solidFill>
              <a:schemeClr val="bg1">
                <a:lumMod val="65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80671D-2C97-F14F-98F6-5171D40666FC}" type="pres">
      <dgm:prSet presAssocID="{F872432A-5EED-B241-BFF8-D82F31855119}" presName="Name0" presStyleCnt="0">
        <dgm:presLayoutVars>
          <dgm:dir/>
          <dgm:animLvl val="lvl"/>
          <dgm:resizeHandles val="exact"/>
        </dgm:presLayoutVars>
      </dgm:prSet>
      <dgm:spPr/>
    </dgm:pt>
    <dgm:pt modelId="{2E870319-6288-2744-A7F3-6EB512FF35D6}" type="pres">
      <dgm:prSet presAssocID="{B6EC29D1-A0D4-4747-83BA-54E29769A6FC}" presName="linNode" presStyleCnt="0"/>
      <dgm:spPr/>
    </dgm:pt>
    <dgm:pt modelId="{5B5A249C-76F6-474A-8D35-EC65D38EF792}" type="pres">
      <dgm:prSet presAssocID="{B6EC29D1-A0D4-4747-83BA-54E29769A6FC}" presName="parentText" presStyleLbl="node1" presStyleIdx="0" presStyleCnt="3" custScaleX="277778" custLinFactNeighborX="-136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53AD986-C60E-7642-AB9C-4C85D843379B}" type="pres">
      <dgm:prSet presAssocID="{0AF94973-6D2D-624F-9AFF-799279AF149F}" presName="sp" presStyleCnt="0"/>
      <dgm:spPr/>
    </dgm:pt>
    <dgm:pt modelId="{201B6478-C880-0746-9186-98A3B5FC5BA2}" type="pres">
      <dgm:prSet presAssocID="{D90252FF-78EA-D942-AE01-F195AB09EC28}" presName="linNode" presStyleCnt="0"/>
      <dgm:spPr/>
    </dgm:pt>
    <dgm:pt modelId="{8A12CFDD-1422-6740-AED1-B5AB9E84CCE4}" type="pres">
      <dgm:prSet presAssocID="{D90252FF-78EA-D942-AE01-F195AB09EC28}" presName="parentText" presStyleLbl="node1" presStyleIdx="1" presStyleCnt="3" custScaleX="277778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C74DBC46-752C-FC41-A017-5A9160D5578E}" type="pres">
      <dgm:prSet presAssocID="{EA989898-3C2B-D645-AF7A-6A74137DE290}" presName="sp" presStyleCnt="0"/>
      <dgm:spPr/>
    </dgm:pt>
    <dgm:pt modelId="{D6597B03-43CC-6F45-B62B-A00D4200DF09}" type="pres">
      <dgm:prSet presAssocID="{E8879E7A-3ACB-7E48-962C-3C1105987F5D}" presName="linNode" presStyleCnt="0"/>
      <dgm:spPr/>
    </dgm:pt>
    <dgm:pt modelId="{3BB805A2-5F91-1B40-9BB7-3D99DAEFD1FC}" type="pres">
      <dgm:prSet presAssocID="{E8879E7A-3ACB-7E48-962C-3C1105987F5D}" presName="parentText" presStyleLbl="node1" presStyleIdx="2" presStyleCnt="3" custScaleX="277778" custLinFactY="48177" custLinFactNeighborY="100000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8D9B512C-C051-804B-A2AA-E07AA205472E}" srcId="{F872432A-5EED-B241-BFF8-D82F31855119}" destId="{B6EC29D1-A0D4-4747-83BA-54E29769A6FC}" srcOrd="0" destOrd="0" parTransId="{05BD5DA9-404F-F04D-A8D6-F444FCDB7C02}" sibTransId="{0AF94973-6D2D-624F-9AFF-799279AF149F}"/>
    <dgm:cxn modelId="{DBA4E667-001B-0441-BCED-37851BA944E0}" type="presOf" srcId="{D90252FF-78EA-D942-AE01-F195AB09EC28}" destId="{8A12CFDD-1422-6740-AED1-B5AB9E84CCE4}" srcOrd="0" destOrd="0" presId="urn:microsoft.com/office/officeart/2005/8/layout/vList5"/>
    <dgm:cxn modelId="{68F79480-39E8-9D43-B397-94F3518EB7F2}" srcId="{F872432A-5EED-B241-BFF8-D82F31855119}" destId="{E8879E7A-3ACB-7E48-962C-3C1105987F5D}" srcOrd="2" destOrd="0" parTransId="{A56685C8-82E6-4644-8743-34CF03FBF7AF}" sibTransId="{040085CC-6DE8-8347-B100-F4DC15567C2E}"/>
    <dgm:cxn modelId="{CF2BA4DC-7623-8841-9617-A40989BEF6BC}" type="presOf" srcId="{E8879E7A-3ACB-7E48-962C-3C1105987F5D}" destId="{3BB805A2-5F91-1B40-9BB7-3D99DAEFD1FC}" srcOrd="0" destOrd="0" presId="urn:microsoft.com/office/officeart/2005/8/layout/vList5"/>
    <dgm:cxn modelId="{040595DF-6B06-B347-9CBC-2EC5B2706BAF}" type="presOf" srcId="{F872432A-5EED-B241-BFF8-D82F31855119}" destId="{ED80671D-2C97-F14F-98F6-5171D40666FC}" srcOrd="0" destOrd="0" presId="urn:microsoft.com/office/officeart/2005/8/layout/vList5"/>
    <dgm:cxn modelId="{00CB01E1-7B2C-3F4D-AC2C-52F210B313DD}" srcId="{F872432A-5EED-B241-BFF8-D82F31855119}" destId="{D90252FF-78EA-D942-AE01-F195AB09EC28}" srcOrd="1" destOrd="0" parTransId="{B2A21AC5-8549-C346-BFDE-9772CF16977E}" sibTransId="{EA989898-3C2B-D645-AF7A-6A74137DE290}"/>
    <dgm:cxn modelId="{8BA911E6-8EA8-BB48-AFDF-3716B92E0FFD}" type="presOf" srcId="{B6EC29D1-A0D4-4747-83BA-54E29769A6FC}" destId="{5B5A249C-76F6-474A-8D35-EC65D38EF792}" srcOrd="0" destOrd="0" presId="urn:microsoft.com/office/officeart/2005/8/layout/vList5"/>
    <dgm:cxn modelId="{61E8C6A5-D600-4143-8826-ACF3EFD68CFD}" type="presParOf" srcId="{ED80671D-2C97-F14F-98F6-5171D40666FC}" destId="{2E870319-6288-2744-A7F3-6EB512FF35D6}" srcOrd="0" destOrd="0" presId="urn:microsoft.com/office/officeart/2005/8/layout/vList5"/>
    <dgm:cxn modelId="{8A4B61D0-8A48-DB42-AC21-6A95223B9E96}" type="presParOf" srcId="{2E870319-6288-2744-A7F3-6EB512FF35D6}" destId="{5B5A249C-76F6-474A-8D35-EC65D38EF792}" srcOrd="0" destOrd="0" presId="urn:microsoft.com/office/officeart/2005/8/layout/vList5"/>
    <dgm:cxn modelId="{5E7FF6CB-57BD-4A46-86B7-62A18D23DBB3}" type="presParOf" srcId="{ED80671D-2C97-F14F-98F6-5171D40666FC}" destId="{B53AD986-C60E-7642-AB9C-4C85D843379B}" srcOrd="1" destOrd="0" presId="urn:microsoft.com/office/officeart/2005/8/layout/vList5"/>
    <dgm:cxn modelId="{E1B80A9D-03E3-0145-8827-96779E4ABD39}" type="presParOf" srcId="{ED80671D-2C97-F14F-98F6-5171D40666FC}" destId="{201B6478-C880-0746-9186-98A3B5FC5BA2}" srcOrd="2" destOrd="0" presId="urn:microsoft.com/office/officeart/2005/8/layout/vList5"/>
    <dgm:cxn modelId="{BC2D41B6-1382-3146-A2E6-A71EAC9BF696}" type="presParOf" srcId="{201B6478-C880-0746-9186-98A3B5FC5BA2}" destId="{8A12CFDD-1422-6740-AED1-B5AB9E84CCE4}" srcOrd="0" destOrd="0" presId="urn:microsoft.com/office/officeart/2005/8/layout/vList5"/>
    <dgm:cxn modelId="{9BB99C3C-44DA-F348-82E0-6A043E419750}" type="presParOf" srcId="{ED80671D-2C97-F14F-98F6-5171D40666FC}" destId="{C74DBC46-752C-FC41-A017-5A9160D5578E}" srcOrd="3" destOrd="0" presId="urn:microsoft.com/office/officeart/2005/8/layout/vList5"/>
    <dgm:cxn modelId="{F070AB8B-DD45-924D-AAA7-55B1CF36E08F}" type="presParOf" srcId="{ED80671D-2C97-F14F-98F6-5171D40666FC}" destId="{D6597B03-43CC-6F45-B62B-A00D4200DF09}" srcOrd="4" destOrd="0" presId="urn:microsoft.com/office/officeart/2005/8/layout/vList5"/>
    <dgm:cxn modelId="{F0EDC13F-43B6-4B48-8147-BEC761A0A05E}" type="presParOf" srcId="{D6597B03-43CC-6F45-B62B-A00D4200DF09}" destId="{3BB805A2-5F91-1B40-9BB7-3D99DAEFD1FC}" srcOrd="0" destOrd="0" presId="urn:microsoft.com/office/officeart/2005/8/layout/vList5"/>
  </dgm:cxnLst>
  <dgm:bg>
    <a:solidFill>
      <a:schemeClr val="bg1">
        <a:lumMod val="85000"/>
        <a:alpha val="10000"/>
      </a:schemeClr>
    </a:solidFill>
  </dgm:bg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A249C-76F6-474A-8D35-EC65D38EF792}">
      <dsp:nvSpPr>
        <dsp:cNvPr id="0" name=""/>
        <dsp:cNvSpPr/>
      </dsp:nvSpPr>
      <dsp:spPr>
        <a:xfrm>
          <a:off x="954" y="404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25%</a:t>
          </a:r>
        </a:p>
      </dsp:txBody>
      <dsp:txXfrm>
        <a:off x="954" y="404"/>
        <a:ext cx="977688" cy="267242"/>
      </dsp:txXfrm>
    </dsp:sp>
    <dsp:sp modelId="{8A12CFDD-1422-6740-AED1-B5AB9E84CCE4}">
      <dsp:nvSpPr>
        <dsp:cNvPr id="0" name=""/>
        <dsp:cNvSpPr/>
      </dsp:nvSpPr>
      <dsp:spPr>
        <a:xfrm>
          <a:off x="477" y="281009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$1300/patient</a:t>
          </a:r>
        </a:p>
      </dsp:txBody>
      <dsp:txXfrm>
        <a:off x="477" y="281009"/>
        <a:ext cx="977688" cy="267242"/>
      </dsp:txXfrm>
    </dsp:sp>
    <dsp:sp modelId="{3BB805A2-5F91-1B40-9BB7-3D99DAEFD1FC}">
      <dsp:nvSpPr>
        <dsp:cNvPr id="0" name=""/>
        <dsp:cNvSpPr/>
      </dsp:nvSpPr>
      <dsp:spPr>
        <a:xfrm>
          <a:off x="477" y="561614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7%</a:t>
          </a:r>
        </a:p>
      </dsp:txBody>
      <dsp:txXfrm>
        <a:off x="477" y="561614"/>
        <a:ext cx="977688" cy="267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A249C-76F6-474A-8D35-EC65D38EF792}">
      <dsp:nvSpPr>
        <dsp:cNvPr id="0" name=""/>
        <dsp:cNvSpPr/>
      </dsp:nvSpPr>
      <dsp:spPr>
        <a:xfrm>
          <a:off x="954" y="404"/>
          <a:ext cx="977688" cy="267242"/>
        </a:xfrm>
        <a:prstGeom prst="rect">
          <a:avLst/>
        </a:prstGeom>
        <a:solidFill>
          <a:schemeClr val="bg1">
            <a:alpha val="10000"/>
          </a:schemeClr>
        </a:solidFill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30%</a:t>
          </a:r>
        </a:p>
      </dsp:txBody>
      <dsp:txXfrm>
        <a:off x="954" y="404"/>
        <a:ext cx="977688" cy="267242"/>
      </dsp:txXfrm>
    </dsp:sp>
    <dsp:sp modelId="{8A12CFDD-1422-6740-AED1-B5AB9E84CCE4}">
      <dsp:nvSpPr>
        <dsp:cNvPr id="0" name=""/>
        <dsp:cNvSpPr/>
      </dsp:nvSpPr>
      <dsp:spPr>
        <a:xfrm>
          <a:off x="477" y="281009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$1800/patient</a:t>
          </a:r>
        </a:p>
      </dsp:txBody>
      <dsp:txXfrm>
        <a:off x="477" y="281009"/>
        <a:ext cx="977688" cy="267242"/>
      </dsp:txXfrm>
    </dsp:sp>
    <dsp:sp modelId="{3BB805A2-5F91-1B40-9BB7-3D99DAEFD1FC}">
      <dsp:nvSpPr>
        <dsp:cNvPr id="0" name=""/>
        <dsp:cNvSpPr/>
      </dsp:nvSpPr>
      <dsp:spPr>
        <a:xfrm>
          <a:off x="477" y="561614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10%</a:t>
          </a:r>
        </a:p>
      </dsp:txBody>
      <dsp:txXfrm>
        <a:off x="477" y="561614"/>
        <a:ext cx="977688" cy="267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A249C-76F6-474A-8D35-EC65D38EF792}">
      <dsp:nvSpPr>
        <dsp:cNvPr id="0" name=""/>
        <dsp:cNvSpPr/>
      </dsp:nvSpPr>
      <dsp:spPr>
        <a:xfrm>
          <a:off x="954" y="404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10%</a:t>
          </a:r>
        </a:p>
      </dsp:txBody>
      <dsp:txXfrm>
        <a:off x="954" y="404"/>
        <a:ext cx="977688" cy="267242"/>
      </dsp:txXfrm>
    </dsp:sp>
    <dsp:sp modelId="{8A12CFDD-1422-6740-AED1-B5AB9E84CCE4}">
      <dsp:nvSpPr>
        <dsp:cNvPr id="0" name=""/>
        <dsp:cNvSpPr/>
      </dsp:nvSpPr>
      <dsp:spPr>
        <a:xfrm>
          <a:off x="477" y="281009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$2019/patient</a:t>
          </a:r>
        </a:p>
      </dsp:txBody>
      <dsp:txXfrm>
        <a:off x="477" y="281009"/>
        <a:ext cx="977688" cy="267242"/>
      </dsp:txXfrm>
    </dsp:sp>
    <dsp:sp modelId="{3BB805A2-5F91-1B40-9BB7-3D99DAEFD1FC}">
      <dsp:nvSpPr>
        <dsp:cNvPr id="0" name=""/>
        <dsp:cNvSpPr/>
      </dsp:nvSpPr>
      <dsp:spPr>
        <a:xfrm>
          <a:off x="477" y="561614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9%</a:t>
          </a:r>
        </a:p>
      </dsp:txBody>
      <dsp:txXfrm>
        <a:off x="477" y="561614"/>
        <a:ext cx="977688" cy="2672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A249C-76F6-474A-8D35-EC65D38EF792}">
      <dsp:nvSpPr>
        <dsp:cNvPr id="0" name=""/>
        <dsp:cNvSpPr/>
      </dsp:nvSpPr>
      <dsp:spPr>
        <a:xfrm>
          <a:off x="954" y="404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7%</a:t>
          </a:r>
        </a:p>
      </dsp:txBody>
      <dsp:txXfrm>
        <a:off x="954" y="404"/>
        <a:ext cx="977688" cy="267242"/>
      </dsp:txXfrm>
    </dsp:sp>
    <dsp:sp modelId="{8A12CFDD-1422-6740-AED1-B5AB9E84CCE4}">
      <dsp:nvSpPr>
        <dsp:cNvPr id="0" name=""/>
        <dsp:cNvSpPr/>
      </dsp:nvSpPr>
      <dsp:spPr>
        <a:xfrm>
          <a:off x="477" y="281009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$2500/patient</a:t>
          </a:r>
        </a:p>
      </dsp:txBody>
      <dsp:txXfrm>
        <a:off x="477" y="281009"/>
        <a:ext cx="977688" cy="267242"/>
      </dsp:txXfrm>
    </dsp:sp>
    <dsp:sp modelId="{3BB805A2-5F91-1B40-9BB7-3D99DAEFD1FC}">
      <dsp:nvSpPr>
        <dsp:cNvPr id="0" name=""/>
        <dsp:cNvSpPr/>
      </dsp:nvSpPr>
      <dsp:spPr>
        <a:xfrm>
          <a:off x="477" y="561614"/>
          <a:ext cx="977688" cy="267242"/>
        </a:xfrm>
        <a:prstGeom prst="rect">
          <a:avLst/>
        </a:prstGeom>
        <a:noFill/>
        <a:ln w="635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15%</a:t>
          </a:r>
        </a:p>
      </dsp:txBody>
      <dsp:txXfrm>
        <a:off x="477" y="561614"/>
        <a:ext cx="977688" cy="2672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A249C-76F6-474A-8D35-EC65D38EF792}">
      <dsp:nvSpPr>
        <dsp:cNvPr id="0" name=""/>
        <dsp:cNvSpPr/>
      </dsp:nvSpPr>
      <dsp:spPr>
        <a:xfrm>
          <a:off x="0" y="404"/>
          <a:ext cx="5024292" cy="267242"/>
        </a:xfrm>
        <a:prstGeom prst="rect">
          <a:avLst/>
        </a:prstGeom>
        <a:noFill/>
        <a:ln w="6350" cap="flat" cmpd="sng" algn="ctr">
          <a:solidFill>
            <a:srgbClr val="C6366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Specialized Staff</a:t>
          </a:r>
        </a:p>
      </dsp:txBody>
      <dsp:txXfrm>
        <a:off x="0" y="404"/>
        <a:ext cx="5024292" cy="267242"/>
      </dsp:txXfrm>
    </dsp:sp>
    <dsp:sp modelId="{8A12CFDD-1422-6740-AED1-B5AB9E84CCE4}">
      <dsp:nvSpPr>
        <dsp:cNvPr id="0" name=""/>
        <dsp:cNvSpPr/>
      </dsp:nvSpPr>
      <dsp:spPr>
        <a:xfrm>
          <a:off x="2453" y="281009"/>
          <a:ext cx="5024292" cy="267242"/>
        </a:xfrm>
        <a:prstGeom prst="rect">
          <a:avLst/>
        </a:prstGeom>
        <a:noFill/>
        <a:ln w="6350" cap="flat" cmpd="sng" algn="ctr">
          <a:solidFill>
            <a:srgbClr val="C6366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Remote Patient Monitoring</a:t>
          </a:r>
        </a:p>
      </dsp:txBody>
      <dsp:txXfrm>
        <a:off x="2453" y="281009"/>
        <a:ext cx="5024292" cy="267242"/>
      </dsp:txXfrm>
    </dsp:sp>
    <dsp:sp modelId="{3BB805A2-5F91-1B40-9BB7-3D99DAEFD1FC}">
      <dsp:nvSpPr>
        <dsp:cNvPr id="0" name=""/>
        <dsp:cNvSpPr/>
      </dsp:nvSpPr>
      <dsp:spPr>
        <a:xfrm>
          <a:off x="2453" y="562019"/>
          <a:ext cx="5024292" cy="267242"/>
        </a:xfrm>
        <a:prstGeom prst="rect">
          <a:avLst/>
        </a:prstGeom>
        <a:noFill/>
        <a:ln w="6350" cap="flat" cmpd="sng" algn="ctr">
          <a:solidFill>
            <a:srgbClr val="C6366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More frequent proactive visits (3 more visits on average)</a:t>
          </a:r>
        </a:p>
      </dsp:txBody>
      <dsp:txXfrm>
        <a:off x="2453" y="562019"/>
        <a:ext cx="5024292" cy="2672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A249C-76F6-474A-8D35-EC65D38EF792}">
      <dsp:nvSpPr>
        <dsp:cNvPr id="0" name=""/>
        <dsp:cNvSpPr/>
      </dsp:nvSpPr>
      <dsp:spPr>
        <a:xfrm>
          <a:off x="0" y="404"/>
          <a:ext cx="5024292" cy="267242"/>
        </a:xfrm>
        <a:prstGeom prst="rect">
          <a:avLst/>
        </a:prstGeom>
        <a:noFill/>
        <a:ln w="6350" cap="flat" cmpd="sng" algn="ctr">
          <a:solidFill>
            <a:srgbClr val="C4D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Lower Patient Costs, more appealing to ACOs and DCEs</a:t>
          </a:r>
        </a:p>
      </dsp:txBody>
      <dsp:txXfrm>
        <a:off x="0" y="404"/>
        <a:ext cx="5024292" cy="267242"/>
      </dsp:txXfrm>
    </dsp:sp>
    <dsp:sp modelId="{8A12CFDD-1422-6740-AED1-B5AB9E84CCE4}">
      <dsp:nvSpPr>
        <dsp:cNvPr id="0" name=""/>
        <dsp:cNvSpPr/>
      </dsp:nvSpPr>
      <dsp:spPr>
        <a:xfrm>
          <a:off x="2453" y="281009"/>
          <a:ext cx="5024292" cy="267242"/>
        </a:xfrm>
        <a:prstGeom prst="rect">
          <a:avLst/>
        </a:prstGeom>
        <a:noFill/>
        <a:ln w="6350" cap="flat" cmpd="sng" algn="ctr">
          <a:solidFill>
            <a:srgbClr val="C4D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Better long-term care creates a reputation for excellent cardiac care</a:t>
          </a:r>
        </a:p>
      </dsp:txBody>
      <dsp:txXfrm>
        <a:off x="2453" y="281009"/>
        <a:ext cx="5024292" cy="267242"/>
      </dsp:txXfrm>
    </dsp:sp>
    <dsp:sp modelId="{3BB805A2-5F91-1B40-9BB7-3D99DAEFD1FC}">
      <dsp:nvSpPr>
        <dsp:cNvPr id="0" name=""/>
        <dsp:cNvSpPr/>
      </dsp:nvSpPr>
      <dsp:spPr>
        <a:xfrm>
          <a:off x="2453" y="562019"/>
          <a:ext cx="5024292" cy="267242"/>
        </a:xfrm>
        <a:prstGeom prst="rect">
          <a:avLst/>
        </a:prstGeom>
        <a:noFill/>
        <a:ln w="6350" cap="flat" cmpd="sng" algn="ctr">
          <a:solidFill>
            <a:srgbClr val="C4D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Lorem ipsum dolor sit </a:t>
          </a:r>
          <a:r>
            <a:rPr lang="en-US" sz="1200" b="0" i="1" kern="1200" dirty="0" err="1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amet</a:t>
          </a: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r>
            <a:rPr lang="en-US" sz="1200" b="0" i="1" kern="1200" dirty="0" err="1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consectetur</a:t>
          </a: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en-US" sz="1200" b="0" i="1" kern="1200" dirty="0" err="1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adipiscing</a:t>
          </a:r>
          <a:r>
            <a:rPr lang="en-US" sz="1200" b="0" i="1" kern="1200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.</a:t>
          </a:r>
        </a:p>
      </dsp:txBody>
      <dsp:txXfrm>
        <a:off x="2453" y="562019"/>
        <a:ext cx="5024292" cy="267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37A4-6B61-F644-9EA9-5947E5A18D75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C3356-4E3D-E444-90F2-C03AA4DC0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5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C3356-4E3D-E444-90F2-C03AA4DC04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3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2E627CA-3A8B-344E-9C44-71A9D96BB8D4}"/>
              </a:ext>
            </a:extLst>
          </p:cNvPr>
          <p:cNvSpPr txBox="1"/>
          <p:nvPr userDrawn="1"/>
        </p:nvSpPr>
        <p:spPr>
          <a:xfrm>
            <a:off x="1137251" y="3148872"/>
            <a:ext cx="2419353" cy="292388"/>
          </a:xfrm>
          <a:prstGeom prst="rect">
            <a:avLst/>
          </a:prstGeom>
          <a:solidFill>
            <a:srgbClr val="FF8200">
              <a:alpha val="80000"/>
            </a:srgbClr>
          </a:solidFill>
          <a:ln>
            <a:solidFill>
              <a:srgbClr val="FF8200"/>
            </a:solidFill>
          </a:ln>
        </p:spPr>
        <p:txBody>
          <a:bodyPr wrap="square" lIns="91440" tIns="18288" rIns="91440" bIns="0" rtlCol="0" anchor="ctr" anchorCtr="0"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MY AGENCY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D2416D-67D5-3645-9896-B762341B872B}"/>
              </a:ext>
            </a:extLst>
          </p:cNvPr>
          <p:cNvSpPr txBox="1"/>
          <p:nvPr userDrawn="1"/>
        </p:nvSpPr>
        <p:spPr>
          <a:xfrm>
            <a:off x="1137251" y="3806329"/>
            <a:ext cx="1376305" cy="85771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Market Share: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Total Patient Cost: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Readmission Rate: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261F93-F8EF-EE46-9D1D-B8B512A419F6}"/>
              </a:ext>
            </a:extLst>
          </p:cNvPr>
          <p:cNvSpPr txBox="1"/>
          <p:nvPr userDrawn="1"/>
        </p:nvSpPr>
        <p:spPr>
          <a:xfrm>
            <a:off x="2580238" y="4907764"/>
            <a:ext cx="4323455" cy="292608"/>
          </a:xfrm>
          <a:prstGeom prst="rect">
            <a:avLst/>
          </a:prstGeom>
          <a:noFill/>
          <a:ln w="3175">
            <a:solidFill>
              <a:srgbClr val="C63663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r>
              <a:rPr lang="en-US" sz="1600" dirty="0">
                <a:solidFill>
                  <a:srgbClr val="5B6770"/>
                </a:solidFill>
              </a:rPr>
              <a:t>By offering </a:t>
            </a:r>
            <a:r>
              <a:rPr lang="en-US" sz="1600" dirty="0">
                <a:solidFill>
                  <a:srgbClr val="C63663"/>
                </a:solidFill>
              </a:rPr>
              <a:t>[tactic] </a:t>
            </a:r>
            <a:r>
              <a:rPr lang="en-US" sz="1600" dirty="0">
                <a:solidFill>
                  <a:srgbClr val="5B6770"/>
                </a:solidFill>
              </a:rPr>
              <a:t>we help our providers </a:t>
            </a:r>
            <a:r>
              <a:rPr lang="en-US" sz="1600" dirty="0">
                <a:solidFill>
                  <a:srgbClr val="C4D600"/>
                </a:solidFill>
              </a:rPr>
              <a:t>[benefit]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760338-AE33-2741-9761-2AB16EA4132D}"/>
              </a:ext>
            </a:extLst>
          </p:cNvPr>
          <p:cNvCxnSpPr>
            <a:cxnSpLocks/>
          </p:cNvCxnSpPr>
          <p:nvPr userDrawn="1"/>
        </p:nvCxnSpPr>
        <p:spPr>
          <a:xfrm flipH="1">
            <a:off x="812284" y="1300256"/>
            <a:ext cx="10931123" cy="0"/>
          </a:xfrm>
          <a:prstGeom prst="line">
            <a:avLst/>
          </a:prstGeom>
          <a:ln w="12700">
            <a:solidFill>
              <a:srgbClr val="5B677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7">
            <a:extLst>
              <a:ext uri="{FF2B5EF4-FFF2-40B4-BE49-F238E27FC236}">
                <a16:creationId xmlns:a16="http://schemas.microsoft.com/office/drawing/2014/main" id="{68A2FE94-093F-9044-86E9-7ABE486B82A6}"/>
              </a:ext>
            </a:extLst>
          </p:cNvPr>
          <p:cNvSpPr txBox="1">
            <a:spLocks/>
          </p:cNvSpPr>
          <p:nvPr userDrawn="1"/>
        </p:nvSpPr>
        <p:spPr>
          <a:xfrm>
            <a:off x="448592" y="281190"/>
            <a:ext cx="7772400" cy="461665"/>
          </a:xfrm>
          <a:prstGeom prst="rect">
            <a:avLst/>
          </a:prstGeom>
          <a:solidFill>
            <a:srgbClr val="333F48"/>
          </a:solidFill>
        </p:spPr>
        <p:txBody>
          <a:bodyPr wrap="square" lIns="228600" rIns="9144" anchor="ctr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COMPETITIVE POSITIONING RESEARCH TEMPLATE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99C72E-2950-5F40-BA95-F90C05B7770A}"/>
              </a:ext>
            </a:extLst>
          </p:cNvPr>
          <p:cNvSpPr txBox="1"/>
          <p:nvPr userDrawn="1"/>
        </p:nvSpPr>
        <p:spPr>
          <a:xfrm>
            <a:off x="812284" y="855618"/>
            <a:ext cx="1645920" cy="292388"/>
          </a:xfrm>
          <a:prstGeom prst="rect">
            <a:avLst/>
          </a:prstGeom>
          <a:solidFill>
            <a:srgbClr val="43B02A"/>
          </a:solidFill>
          <a:ln w="3175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Calibri Light" panose="020F0302020204030204" pitchFamily="34" charset="0"/>
              </a:rPr>
              <a:t>MY AGENCY: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95A119-5792-A342-AAE4-1317202CA73D}"/>
              </a:ext>
            </a:extLst>
          </p:cNvPr>
          <p:cNvSpPr txBox="1"/>
          <p:nvPr userDrawn="1"/>
        </p:nvSpPr>
        <p:spPr>
          <a:xfrm>
            <a:off x="812284" y="1406427"/>
            <a:ext cx="1645920" cy="292388"/>
          </a:xfrm>
          <a:prstGeom prst="rect">
            <a:avLst/>
          </a:prstGeom>
          <a:solidFill>
            <a:srgbClr val="FFC72C"/>
          </a:solidFill>
          <a:ln w="3175">
            <a:solidFill>
              <a:srgbClr val="FFC72C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Calibri Light" panose="020F0302020204030204" pitchFamily="34" charset="0"/>
              </a:rPr>
              <a:t>AUDIENCE: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FC7861-FBBC-974E-BC2D-D68C74830081}"/>
              </a:ext>
            </a:extLst>
          </p:cNvPr>
          <p:cNvSpPr txBox="1"/>
          <p:nvPr userDrawn="1"/>
        </p:nvSpPr>
        <p:spPr>
          <a:xfrm>
            <a:off x="2676586" y="1406438"/>
            <a:ext cx="2762366" cy="292376"/>
          </a:xfrm>
          <a:prstGeom prst="rect">
            <a:avLst/>
          </a:prstGeom>
          <a:solidFill>
            <a:srgbClr val="FFC72C"/>
          </a:solidFill>
          <a:ln w="9525">
            <a:solidFill>
              <a:srgbClr val="FFC72C"/>
            </a:solidFill>
          </a:ln>
        </p:spPr>
        <p:txBody>
          <a:bodyPr wrap="square" lIns="0" tIns="18288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 Light" panose="020F0302020204030204" pitchFamily="34" charset="0"/>
              </a:rPr>
              <a:t>SIZE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E9C29-687D-6E4A-BDD1-F9246595D4E1}"/>
              </a:ext>
            </a:extLst>
          </p:cNvPr>
          <p:cNvSpPr txBox="1"/>
          <p:nvPr userDrawn="1"/>
        </p:nvSpPr>
        <p:spPr>
          <a:xfrm>
            <a:off x="5828813" y="1406438"/>
            <a:ext cx="2762366" cy="292376"/>
          </a:xfrm>
          <a:prstGeom prst="rect">
            <a:avLst/>
          </a:prstGeom>
          <a:solidFill>
            <a:srgbClr val="FFC72C"/>
          </a:solidFill>
          <a:ln w="9525">
            <a:solidFill>
              <a:srgbClr val="FFC72C"/>
            </a:solidFill>
          </a:ln>
        </p:spPr>
        <p:txBody>
          <a:bodyPr wrap="square" lIns="0" tIns="18288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 Light" panose="020F0302020204030204" pitchFamily="34" charset="0"/>
              </a:rPr>
              <a:t>SPECIALTY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CFE92F-A1A1-7745-9322-3C49EF7147CA}"/>
              </a:ext>
            </a:extLst>
          </p:cNvPr>
          <p:cNvSpPr txBox="1"/>
          <p:nvPr userDrawn="1"/>
        </p:nvSpPr>
        <p:spPr>
          <a:xfrm>
            <a:off x="8981040" y="1406438"/>
            <a:ext cx="2762366" cy="292376"/>
          </a:xfrm>
          <a:prstGeom prst="rect">
            <a:avLst/>
          </a:prstGeom>
          <a:solidFill>
            <a:srgbClr val="FFC72C"/>
          </a:solidFill>
          <a:ln w="9525">
            <a:solidFill>
              <a:srgbClr val="FFC72C"/>
            </a:solidFill>
          </a:ln>
        </p:spPr>
        <p:txBody>
          <a:bodyPr wrap="square" lIns="0" tIns="18288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 Light" panose="020F0302020204030204" pitchFamily="34" charset="0"/>
              </a:rPr>
              <a:t>CURRENT AFFILIATIONS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2687D4-31E2-2E4A-B696-7867C9AB7646}"/>
              </a:ext>
            </a:extLst>
          </p:cNvPr>
          <p:cNvSpPr txBox="1"/>
          <p:nvPr userDrawn="1"/>
        </p:nvSpPr>
        <p:spPr>
          <a:xfrm>
            <a:off x="812284" y="2706733"/>
            <a:ext cx="1645920" cy="292608"/>
          </a:xfrm>
          <a:prstGeom prst="rect">
            <a:avLst/>
          </a:prstGeom>
          <a:solidFill>
            <a:srgbClr val="FF8200"/>
          </a:solidFill>
          <a:ln w="3175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Calibri Light" panose="020F0302020204030204" pitchFamily="34" charset="0"/>
              </a:rPr>
              <a:t>COMPETITORS: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D942E-CA7A-C74A-BF6D-498FF8D4A589}"/>
              </a:ext>
            </a:extLst>
          </p:cNvPr>
          <p:cNvCxnSpPr>
            <a:cxnSpLocks/>
          </p:cNvCxnSpPr>
          <p:nvPr userDrawn="1"/>
        </p:nvCxnSpPr>
        <p:spPr>
          <a:xfrm flipH="1">
            <a:off x="812284" y="2594189"/>
            <a:ext cx="10931123" cy="0"/>
          </a:xfrm>
          <a:prstGeom prst="line">
            <a:avLst/>
          </a:prstGeom>
          <a:ln w="12700">
            <a:solidFill>
              <a:srgbClr val="5B677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1D507BB-C422-8043-8C67-3ACA043969F8}"/>
              </a:ext>
            </a:extLst>
          </p:cNvPr>
          <p:cNvSpPr txBox="1"/>
          <p:nvPr userDrawn="1"/>
        </p:nvSpPr>
        <p:spPr>
          <a:xfrm>
            <a:off x="812284" y="4907765"/>
            <a:ext cx="1645920" cy="292608"/>
          </a:xfrm>
          <a:prstGeom prst="rect">
            <a:avLst/>
          </a:prstGeom>
          <a:solidFill>
            <a:srgbClr val="C63663"/>
          </a:solidFill>
          <a:ln w="3175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Calibri Light" panose="020F0302020204030204" pitchFamily="34" charset="0"/>
              </a:rPr>
              <a:t>DIFFERENTIATORS: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67D6F4-77FA-8645-933C-B68E9236F725}"/>
              </a:ext>
            </a:extLst>
          </p:cNvPr>
          <p:cNvCxnSpPr>
            <a:cxnSpLocks/>
          </p:cNvCxnSpPr>
          <p:nvPr userDrawn="1"/>
        </p:nvCxnSpPr>
        <p:spPr>
          <a:xfrm flipH="1">
            <a:off x="812284" y="4813636"/>
            <a:ext cx="10931123" cy="0"/>
          </a:xfrm>
          <a:prstGeom prst="line">
            <a:avLst/>
          </a:prstGeom>
          <a:ln w="12700">
            <a:solidFill>
              <a:srgbClr val="5B677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CE74000-012F-B947-B63A-A1AD452FB626}"/>
              </a:ext>
            </a:extLst>
          </p:cNvPr>
          <p:cNvSpPr txBox="1"/>
          <p:nvPr userDrawn="1"/>
        </p:nvSpPr>
        <p:spPr>
          <a:xfrm>
            <a:off x="448592" y="855618"/>
            <a:ext cx="280613" cy="292388"/>
          </a:xfrm>
          <a:prstGeom prst="rect">
            <a:avLst/>
          </a:prstGeom>
          <a:solidFill>
            <a:srgbClr val="43B02A">
              <a:alpha val="70000"/>
            </a:srgbClr>
          </a:solidFill>
          <a:ln w="6350">
            <a:solidFill>
              <a:srgbClr val="43B02A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2466AD-F707-E74A-A93F-264C213021A1}"/>
              </a:ext>
            </a:extLst>
          </p:cNvPr>
          <p:cNvSpPr txBox="1"/>
          <p:nvPr userDrawn="1"/>
        </p:nvSpPr>
        <p:spPr>
          <a:xfrm>
            <a:off x="448592" y="1406427"/>
            <a:ext cx="280613" cy="292388"/>
          </a:xfrm>
          <a:prstGeom prst="rect">
            <a:avLst/>
          </a:prstGeom>
          <a:solidFill>
            <a:srgbClr val="FFC72C">
              <a:alpha val="70000"/>
            </a:srgbClr>
          </a:solidFill>
          <a:ln w="6350">
            <a:solidFill>
              <a:srgbClr val="FFC72C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755447-16F3-0940-8699-2EDF7D300CE5}"/>
              </a:ext>
            </a:extLst>
          </p:cNvPr>
          <p:cNvSpPr txBox="1"/>
          <p:nvPr userDrawn="1"/>
        </p:nvSpPr>
        <p:spPr>
          <a:xfrm>
            <a:off x="448592" y="2706733"/>
            <a:ext cx="280613" cy="292608"/>
          </a:xfrm>
          <a:prstGeom prst="rect">
            <a:avLst/>
          </a:prstGeom>
          <a:solidFill>
            <a:srgbClr val="FF8200">
              <a:alpha val="70000"/>
            </a:srgbClr>
          </a:solidFill>
          <a:ln w="6350">
            <a:solidFill>
              <a:srgbClr val="FF82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A6EBBE-2085-2145-8989-247160828923}"/>
              </a:ext>
            </a:extLst>
          </p:cNvPr>
          <p:cNvSpPr txBox="1"/>
          <p:nvPr userDrawn="1"/>
        </p:nvSpPr>
        <p:spPr>
          <a:xfrm>
            <a:off x="448592" y="4907765"/>
            <a:ext cx="280613" cy="292608"/>
          </a:xfrm>
          <a:prstGeom prst="rect">
            <a:avLst/>
          </a:prstGeom>
          <a:solidFill>
            <a:srgbClr val="C63663">
              <a:alpha val="69804"/>
            </a:srgbClr>
          </a:solidFill>
          <a:ln w="6350">
            <a:solidFill>
              <a:srgbClr val="C63663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Calibri Light" panose="020F0302020204030204" pitchFamily="34" charset="0"/>
              </a:rPr>
              <a:t>4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0954648-8B4E-0242-9170-89FF5596DCA6}"/>
              </a:ext>
            </a:extLst>
          </p:cNvPr>
          <p:cNvCxnSpPr>
            <a:stCxn id="27" idx="2"/>
            <a:endCxn id="28" idx="0"/>
          </p:cNvCxnSpPr>
          <p:nvPr userDrawn="1"/>
        </p:nvCxnSpPr>
        <p:spPr>
          <a:xfrm>
            <a:off x="588899" y="1148006"/>
            <a:ext cx="0" cy="258421"/>
          </a:xfrm>
          <a:prstGeom prst="straightConnector1">
            <a:avLst/>
          </a:prstGeom>
          <a:ln w="15875">
            <a:solidFill>
              <a:srgbClr val="43B02A">
                <a:alpha val="7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32F636C-76C6-C14D-BF08-C7976D30BC9F}"/>
              </a:ext>
            </a:extLst>
          </p:cNvPr>
          <p:cNvCxnSpPr>
            <a:cxnSpLocks/>
            <a:stCxn id="28" idx="2"/>
            <a:endCxn id="29" idx="0"/>
          </p:cNvCxnSpPr>
          <p:nvPr userDrawn="1"/>
        </p:nvCxnSpPr>
        <p:spPr>
          <a:xfrm>
            <a:off x="588899" y="1698815"/>
            <a:ext cx="0" cy="1007918"/>
          </a:xfrm>
          <a:prstGeom prst="straightConnector1">
            <a:avLst/>
          </a:prstGeom>
          <a:ln w="15875">
            <a:solidFill>
              <a:srgbClr val="FFC72C">
                <a:alpha val="7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828D6B3-1758-4847-8BF1-473DE81152ED}"/>
              </a:ext>
            </a:extLst>
          </p:cNvPr>
          <p:cNvCxnSpPr>
            <a:cxnSpLocks/>
            <a:stCxn id="29" idx="2"/>
            <a:endCxn id="30" idx="0"/>
          </p:cNvCxnSpPr>
          <p:nvPr userDrawn="1"/>
        </p:nvCxnSpPr>
        <p:spPr>
          <a:xfrm>
            <a:off x="588899" y="2999341"/>
            <a:ext cx="0" cy="1908424"/>
          </a:xfrm>
          <a:prstGeom prst="straightConnector1">
            <a:avLst/>
          </a:prstGeom>
          <a:ln w="15875">
            <a:solidFill>
              <a:srgbClr val="FF8200">
                <a:alpha val="7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5D77AA7-1026-3B4F-B857-8B162B5245CE}"/>
              </a:ext>
            </a:extLst>
          </p:cNvPr>
          <p:cNvSpPr txBox="1"/>
          <p:nvPr userDrawn="1"/>
        </p:nvSpPr>
        <p:spPr>
          <a:xfrm>
            <a:off x="2676585" y="2706733"/>
            <a:ext cx="2252693" cy="292608"/>
          </a:xfrm>
          <a:prstGeom prst="rect">
            <a:avLst/>
          </a:prstGeom>
          <a:solidFill>
            <a:srgbClr val="FF8200">
              <a:alpha val="80000"/>
            </a:srgbClr>
          </a:solidFill>
          <a:ln w="3175">
            <a:solidFill>
              <a:srgbClr val="FF82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 Light" panose="020F0302020204030204" pitchFamily="34" charset="0"/>
              </a:rPr>
              <a:t>Number of Competitors: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D0F68D-0670-6544-BAEF-0CD2C25A0B2B}"/>
              </a:ext>
            </a:extLst>
          </p:cNvPr>
          <p:cNvSpPr txBox="1"/>
          <p:nvPr userDrawn="1"/>
        </p:nvSpPr>
        <p:spPr>
          <a:xfrm>
            <a:off x="5828813" y="2706733"/>
            <a:ext cx="2250356" cy="292608"/>
          </a:xfrm>
          <a:prstGeom prst="rect">
            <a:avLst/>
          </a:prstGeom>
          <a:solidFill>
            <a:srgbClr val="FF8200">
              <a:alpha val="80000"/>
            </a:srgbClr>
          </a:solidFill>
          <a:ln w="3175">
            <a:solidFill>
              <a:srgbClr val="FF82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 Light" panose="020F0302020204030204" pitchFamily="34" charset="0"/>
              </a:rPr>
              <a:t>Top Market Share Leader: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37362D-61F4-8A48-88A3-C5E568DA0F63}"/>
              </a:ext>
            </a:extLst>
          </p:cNvPr>
          <p:cNvSpPr txBox="1"/>
          <p:nvPr userDrawn="1"/>
        </p:nvSpPr>
        <p:spPr>
          <a:xfrm rot="16200000">
            <a:off x="55058" y="3819336"/>
            <a:ext cx="1664701" cy="174305"/>
          </a:xfrm>
          <a:prstGeom prst="rect">
            <a:avLst/>
          </a:prstGeom>
          <a:noFill/>
        </p:spPr>
        <p:txBody>
          <a:bodyPr wrap="square" lIns="9144" tIns="0" rIns="9144" rtlCol="0">
            <a:noAutofit/>
          </a:bodyPr>
          <a:lstStyle/>
          <a:p>
            <a:pPr algn="ctr"/>
            <a:r>
              <a:rPr lang="en-US" sz="1200" dirty="0">
                <a:solidFill>
                  <a:srgbClr val="FF8200"/>
                </a:solidFill>
              </a:rPr>
              <a:t>PERFORMANCE METRICS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FFF49B7-6FA1-C947-8CD7-BD2BC908BC77}"/>
              </a:ext>
            </a:extLst>
          </p:cNvPr>
          <p:cNvCxnSpPr>
            <a:stCxn id="38" idx="3"/>
          </p:cNvCxnSpPr>
          <p:nvPr userDrawn="1"/>
        </p:nvCxnSpPr>
        <p:spPr>
          <a:xfrm>
            <a:off x="887409" y="3074138"/>
            <a:ext cx="10855995" cy="0"/>
          </a:xfrm>
          <a:prstGeom prst="line">
            <a:avLst/>
          </a:prstGeom>
          <a:ln>
            <a:solidFill>
              <a:srgbClr val="FF82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F61A77-9070-DD4B-9B1A-7DB679EC8432}"/>
              </a:ext>
            </a:extLst>
          </p:cNvPr>
          <p:cNvCxnSpPr>
            <a:stCxn id="38" idx="1"/>
          </p:cNvCxnSpPr>
          <p:nvPr userDrawn="1"/>
        </p:nvCxnSpPr>
        <p:spPr>
          <a:xfrm>
            <a:off x="887409" y="4738839"/>
            <a:ext cx="10855995" cy="0"/>
          </a:xfrm>
          <a:prstGeom prst="line">
            <a:avLst/>
          </a:prstGeom>
          <a:ln>
            <a:solidFill>
              <a:srgbClr val="FF82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FE84EC1-644B-DC47-9E6C-9CCCFBA37BFC}"/>
              </a:ext>
            </a:extLst>
          </p:cNvPr>
          <p:cNvSpPr txBox="1"/>
          <p:nvPr userDrawn="1"/>
        </p:nvSpPr>
        <p:spPr>
          <a:xfrm>
            <a:off x="3866184" y="3148872"/>
            <a:ext cx="1962629" cy="292388"/>
          </a:xfrm>
          <a:prstGeom prst="rect">
            <a:avLst/>
          </a:prstGeom>
          <a:solidFill>
            <a:srgbClr val="FF8200">
              <a:alpha val="80000"/>
            </a:srgbClr>
          </a:solidFill>
          <a:ln>
            <a:solidFill>
              <a:srgbClr val="FF8200"/>
            </a:solidFill>
          </a:ln>
        </p:spPr>
        <p:txBody>
          <a:bodyPr wrap="square" lIns="91440" tIns="18288" rIns="91440" bIns="0" rtlCol="0" anchor="ctr" anchorCtr="0"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COMPETITOR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6C95BE-A940-754E-9B38-C564DD720B91}"/>
              </a:ext>
            </a:extLst>
          </p:cNvPr>
          <p:cNvSpPr txBox="1"/>
          <p:nvPr userDrawn="1"/>
        </p:nvSpPr>
        <p:spPr>
          <a:xfrm>
            <a:off x="3866184" y="3806329"/>
            <a:ext cx="1376305" cy="85771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Market Share: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Total Patient Cost: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Readmission Rate: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6CF0DF1-6B17-ED42-BC6D-28EAE58A53B4}"/>
              </a:ext>
            </a:extLst>
          </p:cNvPr>
          <p:cNvSpPr txBox="1"/>
          <p:nvPr userDrawn="1"/>
        </p:nvSpPr>
        <p:spPr>
          <a:xfrm>
            <a:off x="6595117" y="3806329"/>
            <a:ext cx="1376305" cy="85771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Market Share: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Total Patient Cost: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Readmission Rate: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DC3B327-86F2-8F4F-B48D-614A99C203F4}"/>
              </a:ext>
            </a:extLst>
          </p:cNvPr>
          <p:cNvSpPr txBox="1"/>
          <p:nvPr userDrawn="1"/>
        </p:nvSpPr>
        <p:spPr>
          <a:xfrm>
            <a:off x="9324051" y="3806329"/>
            <a:ext cx="1376305" cy="85771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Market Share: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Total Patient Cost: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5B6770"/>
                </a:solidFill>
                <a:latin typeface="+mj-lt"/>
              </a:rPr>
              <a:t>Readmission Rate: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8A4704-43FE-F84A-90FD-03E088F6DE60}"/>
              </a:ext>
            </a:extLst>
          </p:cNvPr>
          <p:cNvSpPr txBox="1"/>
          <p:nvPr userDrawn="1"/>
        </p:nvSpPr>
        <p:spPr>
          <a:xfrm>
            <a:off x="5914903" y="3148872"/>
            <a:ext cx="370633" cy="292388"/>
          </a:xfrm>
          <a:prstGeom prst="rect">
            <a:avLst/>
          </a:prstGeom>
          <a:solidFill>
            <a:srgbClr val="FF8200"/>
          </a:solidFill>
          <a:ln>
            <a:solidFill>
              <a:srgbClr val="FF8200"/>
            </a:solidFill>
          </a:ln>
        </p:spPr>
        <p:txBody>
          <a:bodyPr wrap="square" lIns="91440" tIns="0" rIns="91440" bIns="0" rtlCol="0" anchor="ctr" anchorCtr="0">
            <a:norm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8E7613-694C-724F-B6BA-524D3250EEC1}"/>
              </a:ext>
            </a:extLst>
          </p:cNvPr>
          <p:cNvSpPr txBox="1"/>
          <p:nvPr userDrawn="1"/>
        </p:nvSpPr>
        <p:spPr>
          <a:xfrm>
            <a:off x="6595117" y="3148872"/>
            <a:ext cx="1962629" cy="292388"/>
          </a:xfrm>
          <a:prstGeom prst="rect">
            <a:avLst/>
          </a:prstGeom>
          <a:solidFill>
            <a:srgbClr val="FF8200">
              <a:alpha val="80000"/>
            </a:srgbClr>
          </a:solidFill>
          <a:ln>
            <a:solidFill>
              <a:srgbClr val="FF8200"/>
            </a:solidFill>
          </a:ln>
        </p:spPr>
        <p:txBody>
          <a:bodyPr wrap="square" lIns="91440" tIns="18288" rIns="91440" bIns="0" rtlCol="0" anchor="ctr" anchorCtr="0"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COMPETITOR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5AE2683-1FF4-B74C-BD09-E103FF84FBB8}"/>
              </a:ext>
            </a:extLst>
          </p:cNvPr>
          <p:cNvSpPr txBox="1"/>
          <p:nvPr userDrawn="1"/>
        </p:nvSpPr>
        <p:spPr>
          <a:xfrm>
            <a:off x="8643836" y="3148872"/>
            <a:ext cx="370633" cy="292388"/>
          </a:xfrm>
          <a:prstGeom prst="rect">
            <a:avLst/>
          </a:prstGeom>
          <a:solidFill>
            <a:srgbClr val="FF8200"/>
          </a:solidFill>
          <a:ln>
            <a:solidFill>
              <a:srgbClr val="FF8200"/>
            </a:solidFill>
          </a:ln>
        </p:spPr>
        <p:txBody>
          <a:bodyPr wrap="square" lIns="91440" tIns="0" rIns="91440" bIns="0" rtlCol="0" anchor="ctr" anchorCtr="0">
            <a:norm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66B611-2499-8D46-8A93-6D9EA26772E3}"/>
              </a:ext>
            </a:extLst>
          </p:cNvPr>
          <p:cNvSpPr txBox="1"/>
          <p:nvPr userDrawn="1"/>
        </p:nvSpPr>
        <p:spPr>
          <a:xfrm>
            <a:off x="9324052" y="3148872"/>
            <a:ext cx="1962629" cy="292388"/>
          </a:xfrm>
          <a:prstGeom prst="rect">
            <a:avLst/>
          </a:prstGeom>
          <a:solidFill>
            <a:srgbClr val="FF8200">
              <a:alpha val="80000"/>
            </a:srgbClr>
          </a:solidFill>
          <a:ln>
            <a:solidFill>
              <a:srgbClr val="FF8200"/>
            </a:solidFill>
          </a:ln>
        </p:spPr>
        <p:txBody>
          <a:bodyPr wrap="square" lIns="91440" tIns="18288" rIns="91440" bIns="0" rtlCol="0" anchor="ctr" anchorCtr="0"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COMPETITOR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488023D-A8DA-DB4D-BDDA-9E5AA30A04F9}"/>
              </a:ext>
            </a:extLst>
          </p:cNvPr>
          <p:cNvSpPr txBox="1"/>
          <p:nvPr userDrawn="1"/>
        </p:nvSpPr>
        <p:spPr>
          <a:xfrm>
            <a:off x="11372771" y="3148872"/>
            <a:ext cx="370633" cy="292388"/>
          </a:xfrm>
          <a:prstGeom prst="rect">
            <a:avLst/>
          </a:prstGeom>
          <a:solidFill>
            <a:srgbClr val="FF8200"/>
          </a:solidFill>
          <a:ln>
            <a:solidFill>
              <a:srgbClr val="FF8200"/>
            </a:solidFill>
          </a:ln>
        </p:spPr>
        <p:txBody>
          <a:bodyPr wrap="square" lIns="91440" tIns="0" rIns="91440" bIns="0" rtlCol="0" anchor="ctr" anchorCtr="0">
            <a:norm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7FDAFF1-EAAA-EA4B-BE73-F1B64A850A08}"/>
              </a:ext>
            </a:extLst>
          </p:cNvPr>
          <p:cNvSpPr txBox="1"/>
          <p:nvPr userDrawn="1"/>
        </p:nvSpPr>
        <p:spPr>
          <a:xfrm>
            <a:off x="812284" y="5286009"/>
            <a:ext cx="698537" cy="292608"/>
          </a:xfrm>
          <a:prstGeom prst="rect">
            <a:avLst/>
          </a:prstGeom>
          <a:solidFill>
            <a:srgbClr val="C63663"/>
          </a:solidFill>
          <a:ln w="3175">
            <a:solidFill>
              <a:srgbClr val="C63663"/>
            </a:solidFill>
          </a:ln>
        </p:spPr>
        <p:txBody>
          <a:bodyPr wrap="square" lIns="0" tIns="18288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TACTIC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18B45DE-F750-FF4E-845F-604406BE1BF8}"/>
              </a:ext>
            </a:extLst>
          </p:cNvPr>
          <p:cNvSpPr txBox="1"/>
          <p:nvPr userDrawn="1"/>
        </p:nvSpPr>
        <p:spPr>
          <a:xfrm>
            <a:off x="800253" y="5673909"/>
            <a:ext cx="257246" cy="228600"/>
          </a:xfrm>
          <a:prstGeom prst="rect">
            <a:avLst/>
          </a:prstGeom>
          <a:solidFill>
            <a:srgbClr val="C63663"/>
          </a:solidFill>
          <a:ln w="3175">
            <a:solidFill>
              <a:srgbClr val="C63663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D61EEC2-97E3-D24F-AE04-ADF519904103}"/>
              </a:ext>
            </a:extLst>
          </p:cNvPr>
          <p:cNvSpPr txBox="1"/>
          <p:nvPr userDrawn="1"/>
        </p:nvSpPr>
        <p:spPr>
          <a:xfrm>
            <a:off x="800255" y="5953718"/>
            <a:ext cx="257246" cy="228600"/>
          </a:xfrm>
          <a:prstGeom prst="rect">
            <a:avLst/>
          </a:prstGeom>
          <a:solidFill>
            <a:srgbClr val="C63663"/>
          </a:solidFill>
          <a:ln w="3175">
            <a:solidFill>
              <a:srgbClr val="C63663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0AD6D13-BD41-F544-8148-2B9EC675B55B}"/>
              </a:ext>
            </a:extLst>
          </p:cNvPr>
          <p:cNvSpPr txBox="1"/>
          <p:nvPr userDrawn="1"/>
        </p:nvSpPr>
        <p:spPr>
          <a:xfrm>
            <a:off x="800255" y="6233528"/>
            <a:ext cx="257246" cy="228600"/>
          </a:xfrm>
          <a:prstGeom prst="rect">
            <a:avLst/>
          </a:prstGeom>
          <a:solidFill>
            <a:srgbClr val="C63663"/>
          </a:solidFill>
          <a:ln w="3175">
            <a:solidFill>
              <a:srgbClr val="C63663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182EEBD-BB1F-7144-8B72-709A84F0E1E0}"/>
              </a:ext>
            </a:extLst>
          </p:cNvPr>
          <p:cNvSpPr txBox="1"/>
          <p:nvPr userDrawn="1"/>
        </p:nvSpPr>
        <p:spPr>
          <a:xfrm>
            <a:off x="6389237" y="5286009"/>
            <a:ext cx="698537" cy="292608"/>
          </a:xfrm>
          <a:prstGeom prst="rect">
            <a:avLst/>
          </a:prstGeom>
          <a:solidFill>
            <a:srgbClr val="C4D600"/>
          </a:solidFill>
          <a:ln w="3175">
            <a:solidFill>
              <a:srgbClr val="C4D600"/>
            </a:solidFill>
          </a:ln>
        </p:spPr>
        <p:txBody>
          <a:bodyPr wrap="square" lIns="0" tIns="18288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 BENEFIT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E178EC4-E243-1840-B129-41E94FF7CE53}"/>
              </a:ext>
            </a:extLst>
          </p:cNvPr>
          <p:cNvSpPr txBox="1"/>
          <p:nvPr userDrawn="1"/>
        </p:nvSpPr>
        <p:spPr>
          <a:xfrm>
            <a:off x="6377206" y="5673909"/>
            <a:ext cx="257246" cy="228600"/>
          </a:xfrm>
          <a:prstGeom prst="rect">
            <a:avLst/>
          </a:prstGeom>
          <a:solidFill>
            <a:srgbClr val="C4D600"/>
          </a:solidFill>
          <a:ln w="3175">
            <a:solidFill>
              <a:srgbClr val="C4D600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686D562-68C6-EF4E-9458-A5D48029981F}"/>
              </a:ext>
            </a:extLst>
          </p:cNvPr>
          <p:cNvSpPr txBox="1"/>
          <p:nvPr userDrawn="1"/>
        </p:nvSpPr>
        <p:spPr>
          <a:xfrm>
            <a:off x="6377208" y="5953718"/>
            <a:ext cx="257246" cy="228600"/>
          </a:xfrm>
          <a:prstGeom prst="rect">
            <a:avLst/>
          </a:prstGeom>
          <a:solidFill>
            <a:srgbClr val="C4D600"/>
          </a:solidFill>
          <a:ln w="3175">
            <a:solidFill>
              <a:srgbClr val="C4D600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E31414A-314C-C442-B506-75227D23260D}"/>
              </a:ext>
            </a:extLst>
          </p:cNvPr>
          <p:cNvSpPr txBox="1"/>
          <p:nvPr userDrawn="1"/>
        </p:nvSpPr>
        <p:spPr>
          <a:xfrm>
            <a:off x="6377208" y="6233528"/>
            <a:ext cx="257246" cy="228600"/>
          </a:xfrm>
          <a:prstGeom prst="rect">
            <a:avLst/>
          </a:prstGeom>
          <a:solidFill>
            <a:srgbClr val="C4D600"/>
          </a:solidFill>
          <a:ln w="3175">
            <a:solidFill>
              <a:srgbClr val="C4D600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8949B5-1FE0-A442-A420-5C83395538EB}"/>
              </a:ext>
            </a:extLst>
          </p:cNvPr>
          <p:cNvSpPr/>
          <p:nvPr userDrawn="1"/>
        </p:nvSpPr>
        <p:spPr>
          <a:xfrm rot="5400000">
            <a:off x="1437463" y="5388507"/>
            <a:ext cx="247033" cy="9144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21595-F49F-B44C-BA7D-D6828DF97C24}"/>
              </a:ext>
            </a:extLst>
          </p:cNvPr>
          <p:cNvSpPr/>
          <p:nvPr userDrawn="1"/>
        </p:nvSpPr>
        <p:spPr>
          <a:xfrm rot="5400000">
            <a:off x="7011314" y="5388435"/>
            <a:ext cx="246888" cy="9144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1D196AC-8584-A043-AB6A-EB359F5CB3DD}"/>
              </a:ext>
            </a:extLst>
          </p:cNvPr>
          <p:cNvSpPr/>
          <p:nvPr userDrawn="1"/>
        </p:nvSpPr>
        <p:spPr>
          <a:xfrm rot="5400000">
            <a:off x="8104508" y="423789"/>
            <a:ext cx="411648" cy="176466"/>
          </a:xfrm>
          <a:prstGeom prst="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5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568F3-4852-D646-BDD7-3C64961C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5DF6B-74CF-0E41-AF0D-0C297C1FC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5C730-30BA-B44A-BBA0-9DD024C1D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1736835" cy="228600"/>
          </a:xfrm>
          <a:prstGeom prst="rect">
            <a:avLst/>
          </a:prstGeom>
        </p:spPr>
        <p:txBody>
          <a:bodyPr vert="horz" lIns="9144" tIns="45720" rIns="9144" bIns="0" rtlCol="0" anchor="b" anchorCtr="0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93B7-D09F-BA46-A258-B4039622AFD1}" type="datetimeFigureOut">
              <a:rPr lang="en-US" smtClean="0"/>
              <a:pPr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69EB-42E1-9D4C-8837-91553CAC1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0139" y="6492875"/>
            <a:ext cx="5862728" cy="228600"/>
          </a:xfrm>
          <a:prstGeom prst="rect">
            <a:avLst/>
          </a:prstGeom>
        </p:spPr>
        <p:txBody>
          <a:bodyPr vert="horz" lIns="9144" tIns="45720" rIns="9144" bIns="0" rtlCol="0" anchor="b" anchorCtr="0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E3F2-0BAE-3941-A7DE-603FB85F7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492875"/>
            <a:ext cx="901263" cy="228600"/>
          </a:xfrm>
          <a:prstGeom prst="rect">
            <a:avLst/>
          </a:prstGeom>
        </p:spPr>
        <p:txBody>
          <a:bodyPr vert="horz" lIns="9144" tIns="45720" rIns="9144" bIns="0" rtlCol="0" anchor="b" anchorCtr="0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76FA9-F519-1440-9DAF-27F8B7E82D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58E98E-75A7-DC4B-8C43-09200751D9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802343" y="6492874"/>
            <a:ext cx="214275" cy="228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D4928D-89C8-A242-8C24-9595A257076A}"/>
              </a:ext>
            </a:extLst>
          </p:cNvPr>
          <p:cNvSpPr txBox="1"/>
          <p:nvPr userDrawn="1"/>
        </p:nvSpPr>
        <p:spPr>
          <a:xfrm>
            <a:off x="10018265" y="6591776"/>
            <a:ext cx="1736835" cy="153888"/>
          </a:xfrm>
          <a:prstGeom prst="rect">
            <a:avLst/>
          </a:prstGeom>
          <a:noFill/>
        </p:spPr>
        <p:txBody>
          <a:bodyPr wrap="square" lIns="9144" rIns="9144" bIns="0" rtlCol="0" anchor="b" anchorCtr="0">
            <a:spAutoFit/>
          </a:bodyPr>
          <a:lstStyle/>
          <a:p>
            <a:pPr algn="r"/>
            <a:r>
              <a:rPr lang="en-US" sz="700" dirty="0">
                <a:solidFill>
                  <a:srgbClr val="6E777D"/>
                </a:solidFill>
              </a:rPr>
              <a:t>Provided courtesy of Trella Health 2022</a:t>
            </a:r>
          </a:p>
        </p:txBody>
      </p:sp>
    </p:spTree>
    <p:extLst>
      <p:ext uri="{BB962C8B-B14F-4D97-AF65-F5344CB8AC3E}">
        <p14:creationId xmlns:p14="http://schemas.microsoft.com/office/powerpoint/2010/main" val="54611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8FDD62A7-FBC2-4E42-8D73-C60EC42FA686}"/>
              </a:ext>
            </a:extLst>
          </p:cNvPr>
          <p:cNvSpPr txBox="1"/>
          <p:nvPr/>
        </p:nvSpPr>
        <p:spPr>
          <a:xfrm>
            <a:off x="2676587" y="1729811"/>
            <a:ext cx="2762365" cy="776583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>
            <a:solidFill>
              <a:srgbClr val="FFC72C"/>
            </a:solidFill>
          </a:ln>
        </p:spPr>
        <p:txBody>
          <a:bodyPr wrap="square" lIns="91440" tIns="45720" rIns="91440" rtlCol="0">
            <a:norm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ex: Small to mid-sized primary care practices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5EBF0F-288F-2544-A2FB-F415D8DB0C19}"/>
              </a:ext>
            </a:extLst>
          </p:cNvPr>
          <p:cNvSpPr txBox="1"/>
          <p:nvPr/>
        </p:nvSpPr>
        <p:spPr>
          <a:xfrm>
            <a:off x="2676585" y="845890"/>
            <a:ext cx="9066815" cy="3296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3175">
            <a:solidFill>
              <a:srgbClr val="43B02A"/>
            </a:solidFill>
          </a:ln>
        </p:spPr>
        <p:txBody>
          <a:bodyPr wrap="square" lIns="91440" tIns="27432" rIns="91440" bIns="0" rtlCol="0">
            <a:no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ex: </a:t>
            </a:r>
            <a:r>
              <a:rPr lang="en-US" i="1" u="sng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Cardiac Care Home Health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4F3D8B0-82A7-FF48-8387-1BCE1BB48072}"/>
              </a:ext>
            </a:extLst>
          </p:cNvPr>
          <p:cNvSpPr txBox="1"/>
          <p:nvPr/>
        </p:nvSpPr>
        <p:spPr>
          <a:xfrm>
            <a:off x="5828814" y="1729811"/>
            <a:ext cx="2762365" cy="776583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>
            <a:solidFill>
              <a:srgbClr val="FFC72C"/>
            </a:solidFill>
          </a:ln>
        </p:spPr>
        <p:txBody>
          <a:bodyPr wrap="square" lIns="91440" tIns="45720" rIns="91440" rtlCol="0">
            <a:norm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ex: Cardiac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813DFA8-95D6-4942-98C9-6F900068D11B}"/>
              </a:ext>
            </a:extLst>
          </p:cNvPr>
          <p:cNvSpPr txBox="1"/>
          <p:nvPr/>
        </p:nvSpPr>
        <p:spPr>
          <a:xfrm>
            <a:off x="8981041" y="1729811"/>
            <a:ext cx="2762365" cy="776583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>
            <a:solidFill>
              <a:srgbClr val="FFC72C"/>
            </a:solidFill>
          </a:ln>
        </p:spPr>
        <p:txBody>
          <a:bodyPr wrap="square" lIns="91440" tIns="45720" rIns="91440" rtlCol="0">
            <a:normAutofit/>
          </a:bodyPr>
          <a:lstStyle>
            <a:defPPr>
              <a:defRPr lang="en-US"/>
            </a:defPPr>
            <a:lvl1pPr>
              <a:defRPr sz="1600">
                <a:solidFill>
                  <a:srgbClr val="5B6770"/>
                </a:solidFill>
              </a:defRPr>
            </a:lvl1pPr>
          </a:lstStyle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ex: Currently affiliated with ABC Home Health or underutilizing home health care.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4A9D75D-D893-D94F-8119-2A9031957BA0}"/>
              </a:ext>
            </a:extLst>
          </p:cNvPr>
          <p:cNvSpPr txBox="1"/>
          <p:nvPr/>
        </p:nvSpPr>
        <p:spPr>
          <a:xfrm>
            <a:off x="5073192" y="2706733"/>
            <a:ext cx="365760" cy="292388"/>
          </a:xfrm>
          <a:prstGeom prst="rect">
            <a:avLst/>
          </a:prstGeom>
          <a:solidFill>
            <a:schemeClr val="bg1">
              <a:lumMod val="85000"/>
              <a:alpha val="11082"/>
            </a:schemeClr>
          </a:solidFill>
          <a:ln w="3175">
            <a:solidFill>
              <a:srgbClr val="FF82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DE8C957-0FC8-6A45-B023-54F680B0F8B2}"/>
              </a:ext>
            </a:extLst>
          </p:cNvPr>
          <p:cNvSpPr txBox="1"/>
          <p:nvPr/>
        </p:nvSpPr>
        <p:spPr>
          <a:xfrm>
            <a:off x="8222960" y="2706733"/>
            <a:ext cx="3520440" cy="292388"/>
          </a:xfrm>
          <a:prstGeom prst="rect">
            <a:avLst/>
          </a:prstGeom>
          <a:solidFill>
            <a:schemeClr val="bg1">
              <a:lumMod val="85000"/>
              <a:alpha val="11082"/>
            </a:schemeClr>
          </a:solidFill>
          <a:ln w="3175">
            <a:solidFill>
              <a:srgbClr val="FF8200"/>
            </a:solidFill>
          </a:ln>
        </p:spPr>
        <p:txBody>
          <a:bodyPr wrap="square" lIns="91440" tIns="0" rIns="91440" bIns="0" rtlCol="0" anchor="ctr" anchorCtr="0">
            <a:norm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ex: ABC Home Health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3A2F712-87E8-3748-83C1-9756781F63F6}"/>
              </a:ext>
            </a:extLst>
          </p:cNvPr>
          <p:cNvSpPr txBox="1"/>
          <p:nvPr/>
        </p:nvSpPr>
        <p:spPr>
          <a:xfrm>
            <a:off x="1137251" y="3518486"/>
            <a:ext cx="2419353" cy="245628"/>
          </a:xfrm>
          <a:prstGeom prst="rect">
            <a:avLst/>
          </a:prstGeom>
          <a:solidFill>
            <a:schemeClr val="bg1">
              <a:lumMod val="85000"/>
              <a:alpha val="11082"/>
            </a:schemeClr>
          </a:solidFill>
          <a:ln w="3175">
            <a:solidFill>
              <a:srgbClr val="FF8200"/>
            </a:solidFill>
          </a:ln>
        </p:spPr>
        <p:txBody>
          <a:bodyPr wrap="square" lIns="64008" tIns="0" rIns="64008" bIns="0" rtlCol="0" anchor="ctr" anchorCtr="0">
            <a:no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Cardiac Care Home Health</a:t>
            </a:r>
          </a:p>
        </p:txBody>
      </p:sp>
      <p:graphicFrame>
        <p:nvGraphicFramePr>
          <p:cNvPr id="79" name="Diagram 78">
            <a:extLst>
              <a:ext uri="{FF2B5EF4-FFF2-40B4-BE49-F238E27FC236}">
                <a16:creationId xmlns:a16="http://schemas.microsoft.com/office/drawing/2014/main" id="{7E5BDC79-78EB-3A40-A750-ACC7B26510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153371"/>
              </p:ext>
            </p:extLst>
          </p:nvPr>
        </p:nvGraphicFramePr>
        <p:xfrm>
          <a:off x="2580240" y="3815324"/>
          <a:ext cx="978643" cy="8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0" name="TextBox 99">
            <a:extLst>
              <a:ext uri="{FF2B5EF4-FFF2-40B4-BE49-F238E27FC236}">
                <a16:creationId xmlns:a16="http://schemas.microsoft.com/office/drawing/2014/main" id="{BB62C7F8-08C8-964F-A134-9718334F5A13}"/>
              </a:ext>
            </a:extLst>
          </p:cNvPr>
          <p:cNvSpPr txBox="1"/>
          <p:nvPr/>
        </p:nvSpPr>
        <p:spPr>
          <a:xfrm>
            <a:off x="3866184" y="3518486"/>
            <a:ext cx="2419353" cy="245628"/>
          </a:xfrm>
          <a:prstGeom prst="rect">
            <a:avLst/>
          </a:prstGeom>
          <a:solidFill>
            <a:schemeClr val="bg1">
              <a:lumMod val="85000"/>
              <a:alpha val="11082"/>
            </a:schemeClr>
          </a:solidFill>
          <a:ln w="3175">
            <a:solidFill>
              <a:srgbClr val="FF8200"/>
            </a:solidFill>
          </a:ln>
        </p:spPr>
        <p:txBody>
          <a:bodyPr wrap="square" lIns="64008" tIns="0" rIns="64008" bIns="0" rtlCol="0" anchor="ctr" anchorCtr="0">
            <a:no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ABC Home Health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56267EA-6676-A844-8803-E7F025781A9A}"/>
              </a:ext>
            </a:extLst>
          </p:cNvPr>
          <p:cNvSpPr txBox="1"/>
          <p:nvPr/>
        </p:nvSpPr>
        <p:spPr>
          <a:xfrm>
            <a:off x="6595117" y="3518486"/>
            <a:ext cx="2419353" cy="245628"/>
          </a:xfrm>
          <a:prstGeom prst="rect">
            <a:avLst/>
          </a:prstGeom>
          <a:solidFill>
            <a:schemeClr val="bg1">
              <a:lumMod val="85000"/>
              <a:alpha val="11082"/>
            </a:schemeClr>
          </a:solidFill>
          <a:ln w="3175">
            <a:solidFill>
              <a:srgbClr val="FF8200"/>
            </a:solidFill>
          </a:ln>
        </p:spPr>
        <p:txBody>
          <a:bodyPr wrap="square" lIns="64008" tIns="0" rIns="64008" bIns="0" rtlCol="0" anchor="ctr" anchorCtr="0">
            <a:no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B+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HomeCare</a:t>
            </a:r>
            <a:endParaRPr lang="en-US" sz="1200" i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2241BB2-0E97-B04B-B226-A4B45EBC328A}"/>
              </a:ext>
            </a:extLst>
          </p:cNvPr>
          <p:cNvSpPr txBox="1"/>
          <p:nvPr/>
        </p:nvSpPr>
        <p:spPr>
          <a:xfrm>
            <a:off x="9324051" y="3518486"/>
            <a:ext cx="2419353" cy="245628"/>
          </a:xfrm>
          <a:prstGeom prst="rect">
            <a:avLst/>
          </a:prstGeom>
          <a:solidFill>
            <a:schemeClr val="bg1">
              <a:lumMod val="85000"/>
              <a:alpha val="11082"/>
            </a:schemeClr>
          </a:solidFill>
          <a:ln w="3175">
            <a:solidFill>
              <a:srgbClr val="FF8200"/>
            </a:solidFill>
          </a:ln>
        </p:spPr>
        <p:txBody>
          <a:bodyPr wrap="square" lIns="64008" tIns="0" rIns="64008" bIns="0" rtlCol="0" anchor="ctr" anchorCtr="0">
            <a:noAutofit/>
          </a:bodyPr>
          <a:lstStyle/>
          <a:p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ZeeBee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Home Health</a:t>
            </a:r>
          </a:p>
        </p:txBody>
      </p:sp>
      <p:graphicFrame>
        <p:nvGraphicFramePr>
          <p:cNvPr id="148" name="Diagram 147">
            <a:extLst>
              <a:ext uri="{FF2B5EF4-FFF2-40B4-BE49-F238E27FC236}">
                <a16:creationId xmlns:a16="http://schemas.microsoft.com/office/drawing/2014/main" id="{B3FD581D-1819-AB47-B2A4-76CBC42644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2073529"/>
              </p:ext>
            </p:extLst>
          </p:nvPr>
        </p:nvGraphicFramePr>
        <p:xfrm>
          <a:off x="5311572" y="3815324"/>
          <a:ext cx="978643" cy="8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9" name="Diagram 148">
            <a:extLst>
              <a:ext uri="{FF2B5EF4-FFF2-40B4-BE49-F238E27FC236}">
                <a16:creationId xmlns:a16="http://schemas.microsoft.com/office/drawing/2014/main" id="{37759591-7C37-8E43-952D-E801CE3A38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648423"/>
              </p:ext>
            </p:extLst>
          </p:nvPr>
        </p:nvGraphicFramePr>
        <p:xfrm>
          <a:off x="8035826" y="3815324"/>
          <a:ext cx="978643" cy="8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0" name="Diagram 149">
            <a:extLst>
              <a:ext uri="{FF2B5EF4-FFF2-40B4-BE49-F238E27FC236}">
                <a16:creationId xmlns:a16="http://schemas.microsoft.com/office/drawing/2014/main" id="{634BDE63-B4DA-CA46-83C9-4EDAA826D3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1260726"/>
              </p:ext>
            </p:extLst>
          </p:nvPr>
        </p:nvGraphicFramePr>
        <p:xfrm>
          <a:off x="10764759" y="3815324"/>
          <a:ext cx="978643" cy="8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51" name="Diagram 150">
            <a:extLst>
              <a:ext uri="{FF2B5EF4-FFF2-40B4-BE49-F238E27FC236}">
                <a16:creationId xmlns:a16="http://schemas.microsoft.com/office/drawing/2014/main" id="{7BAF1D27-F6F3-6F43-B528-AC4583843F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1374873"/>
              </p:ext>
            </p:extLst>
          </p:nvPr>
        </p:nvGraphicFramePr>
        <p:xfrm>
          <a:off x="1137249" y="5662484"/>
          <a:ext cx="5029200" cy="8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54" name="Diagram 153">
            <a:extLst>
              <a:ext uri="{FF2B5EF4-FFF2-40B4-BE49-F238E27FC236}">
                <a16:creationId xmlns:a16="http://schemas.microsoft.com/office/drawing/2014/main" id="{82CD3458-FFD5-5A41-9D12-1251860C0A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0546394"/>
              </p:ext>
            </p:extLst>
          </p:nvPr>
        </p:nvGraphicFramePr>
        <p:xfrm>
          <a:off x="6714202" y="5662484"/>
          <a:ext cx="5029200" cy="8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231604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3893</TotalTime>
  <Words>128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Hand</dc:creator>
  <cp:lastModifiedBy>David Hand</cp:lastModifiedBy>
  <cp:revision>64</cp:revision>
  <cp:lastPrinted>2021-12-15T23:58:49Z</cp:lastPrinted>
  <dcterms:created xsi:type="dcterms:W3CDTF">2021-12-15T21:13:36Z</dcterms:created>
  <dcterms:modified xsi:type="dcterms:W3CDTF">2022-02-09T15:51:49Z</dcterms:modified>
</cp:coreProperties>
</file>